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2" r:id="rId3"/>
    <p:sldId id="265" r:id="rId4"/>
    <p:sldId id="294" r:id="rId5"/>
    <p:sldId id="286" r:id="rId6"/>
    <p:sldId id="293" r:id="rId7"/>
    <p:sldId id="295" r:id="rId8"/>
    <p:sldId id="296" r:id="rId9"/>
    <p:sldId id="284" r:id="rId10"/>
    <p:sldId id="285" r:id="rId11"/>
    <p:sldId id="287" r:id="rId12"/>
  </p:sldIdLst>
  <p:sldSz cx="9144000" cy="5143500" type="screen16x9"/>
  <p:notesSz cx="6858000" cy="9144000"/>
  <p:custDataLst>
    <p:tags r:id="rId1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46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5AB"/>
    <a:srgbClr val="F23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19"/>
    <p:restoredTop sz="94646"/>
  </p:normalViewPr>
  <p:slideViewPr>
    <p:cSldViewPr snapToGrid="0" showGuides="1">
      <p:cViewPr varScale="1">
        <p:scale>
          <a:sx n="107" d="100"/>
          <a:sy n="107" d="100"/>
        </p:scale>
        <p:origin x="86" y="202"/>
      </p:cViewPr>
      <p:guideLst>
        <p:guide orient="horz" pos="1620"/>
        <p:guide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2026-02-03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384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96260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b073b253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b073b253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084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b073b253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b073b253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86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b073b253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ab073b253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29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b073b253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ab073b253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94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b073b253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b073b253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0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b073b253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b073b253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583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b073b253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b073b253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80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b073b253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b073b253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86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b073b253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b073b253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20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b073b253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b073b253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23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b073b253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b073b253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13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6.jpeg"/><Relationship Id="rId3" Type="http://schemas.openxmlformats.org/officeDocument/2006/relationships/image" Target="../media/image2.jpeg"/><Relationship Id="rId21" Type="http://schemas.openxmlformats.org/officeDocument/2006/relationships/image" Target="../media/image19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jpe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24" Type="http://schemas.openxmlformats.org/officeDocument/2006/relationships/image" Target="../media/image22.jpe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jpeg"/><Relationship Id="rId10" Type="http://schemas.openxmlformats.org/officeDocument/2006/relationships/image" Target="../media/image9.jpeg"/><Relationship Id="rId19" Type="http://schemas.openxmlformats.org/officeDocument/2006/relationships/image" Target="../media/image17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svg"/><Relationship Id="rId22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26.jpe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5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4.jpeg"/><Relationship Id="rId5" Type="http://schemas.openxmlformats.org/officeDocument/2006/relationships/tags" Target="../tags/tag6.xml"/><Relationship Id="rId10" Type="http://schemas.openxmlformats.org/officeDocument/2006/relationships/image" Target="../media/image23.png"/><Relationship Id="rId4" Type="http://schemas.openxmlformats.org/officeDocument/2006/relationships/tags" Target="../tags/tag5.xml"/><Relationship Id="rId9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jpeg"/><Relationship Id="rId5" Type="http://schemas.microsoft.com/office/2007/relationships/media" Target="../media/media3.mp4"/><Relationship Id="rId15" Type="http://schemas.openxmlformats.org/officeDocument/2006/relationships/image" Target="../media/image30.png"/><Relationship Id="rId10" Type="http://schemas.openxmlformats.org/officeDocument/2006/relationships/notesSlide" Target="../notesSlides/notesSlide6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 descr="7b0a2020202022776f7264617274223a2022220a7d0a"/>
          <p:cNvSpPr txBox="1"/>
          <p:nvPr/>
        </p:nvSpPr>
        <p:spPr>
          <a:xfrm>
            <a:off x="1774885" y="1329895"/>
            <a:ext cx="5800800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华文仿宋" panose="02010600040101010101" charset="-122"/>
              </a:rPr>
              <a:t>人工智能+场景创新</a:t>
            </a:r>
            <a:endParaRPr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华文仿宋" panose="02010600040101010101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sz="3300" b="1">
              <a:solidFill>
                <a:srgbClr val="9FC5E8"/>
              </a:solidFill>
              <a:effectLst>
                <a:reflection blurRad="6350" stA="55000" endA="300" endPos="45500" dir="5400000" sy="-100000" algn="bl" rotWithShape="0"/>
              </a:effectLst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Impact" panose="020B080603090205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汉仪雅酷黑 85W" panose="020B0904020202020204" charset="-122"/>
                <a:ea typeface="汉仪雅酷黑 85W" panose="020B0904020202020204" charset="-122"/>
                <a:cs typeface="方正兰亭黑简体" panose="02000000000000000000" charset="-122"/>
                <a:sym typeface="Impact" panose="020B0806030902050204"/>
              </a:rPr>
              <a:t>灵犀第二大脑</a:t>
            </a:r>
          </a:p>
        </p:txBody>
      </p:sp>
      <p:sp>
        <p:nvSpPr>
          <p:cNvPr id="59" name="Google Shape;59;p13"/>
          <p:cNvSpPr txBox="1"/>
          <p:nvPr/>
        </p:nvSpPr>
        <p:spPr>
          <a:xfrm>
            <a:off x="1880125" y="4403091"/>
            <a:ext cx="300000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Impact" panose="020B0806030902050204"/>
                <a:sym typeface="Impact" panose="020B0806030902050204"/>
              </a:rPr>
              <a:t>人类智能</a:t>
            </a:r>
          </a:p>
        </p:txBody>
      </p:sp>
      <p:sp>
        <p:nvSpPr>
          <p:cNvPr id="60" name="Google Shape;60;p13"/>
          <p:cNvSpPr txBox="1"/>
          <p:nvPr/>
        </p:nvSpPr>
        <p:spPr>
          <a:xfrm>
            <a:off x="4033675" y="4403091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Impact" panose="020B0806030902050204"/>
                <a:sym typeface="Impact" panose="020B0806030902050204"/>
              </a:rPr>
              <a:t>人工智能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00905" y="7241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300355" y="814070"/>
            <a:ext cx="4125595" cy="1763841"/>
            <a:chOff x="2717" y="1137"/>
            <a:chExt cx="11141" cy="4054"/>
          </a:xfrm>
        </p:grpSpPr>
        <p:sp>
          <p:nvSpPr>
            <p:cNvPr id="105" name="矩形: 圆角 7"/>
            <p:cNvSpPr/>
            <p:nvPr/>
          </p:nvSpPr>
          <p:spPr>
            <a:xfrm>
              <a:off x="2717" y="1137"/>
              <a:ext cx="11141" cy="3714"/>
            </a:xfrm>
            <a:prstGeom prst="roundRect">
              <a:avLst>
                <a:gd name="adj" fmla="val 7312"/>
              </a:avLst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4157" y="1279"/>
              <a:ext cx="2717" cy="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全链路打通数据</a:t>
              </a:r>
            </a:p>
          </p:txBody>
        </p:sp>
        <p:sp>
          <p:nvSpPr>
            <p:cNvPr id="107" name="矩形 106"/>
            <p:cNvSpPr/>
            <p:nvPr/>
          </p:nvSpPr>
          <p:spPr>
            <a:xfrm>
              <a:off x="9784" y="1279"/>
              <a:ext cx="2640" cy="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全领域归集资料</a:t>
              </a:r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8331" y="1137"/>
              <a:ext cx="0" cy="2081"/>
            </a:xfrm>
            <a:prstGeom prst="line">
              <a:avLst/>
            </a:prstGeom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组合 108"/>
            <p:cNvGrpSpPr/>
            <p:nvPr/>
          </p:nvGrpSpPr>
          <p:grpSpPr>
            <a:xfrm>
              <a:off x="3521" y="1245"/>
              <a:ext cx="611" cy="611"/>
              <a:chOff x="5181152" y="2449694"/>
              <a:chExt cx="387740" cy="387736"/>
            </a:xfrm>
          </p:grpSpPr>
          <p:sp>
            <p:nvSpPr>
              <p:cNvPr id="110" name="圆: 空心 44034"/>
              <p:cNvSpPr/>
              <p:nvPr/>
            </p:nvSpPr>
            <p:spPr>
              <a:xfrm>
                <a:off x="5219534" y="2488072"/>
                <a:ext cx="310976" cy="310975"/>
              </a:xfrm>
              <a:prstGeom prst="donut">
                <a:avLst>
                  <a:gd name="adj" fmla="val 773"/>
                </a:avLst>
              </a:prstGeom>
              <a:solidFill>
                <a:srgbClr val="FBFDFF"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5205362" y="2473902"/>
                <a:ext cx="339317" cy="339316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1750">
                <a:solidFill>
                  <a:srgbClr val="E4F2FF"/>
                </a:solidFill>
              </a:ln>
              <a:effectLst>
                <a:outerShdw blurRad="215900" dist="152400" dir="2700000" sx="97000" sy="97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c</a:t>
                </a:r>
              </a:p>
            </p:txBody>
          </p:sp>
          <p:sp>
            <p:nvSpPr>
              <p:cNvPr id="112" name="弧形 111"/>
              <p:cNvSpPr/>
              <p:nvPr/>
            </p:nvSpPr>
            <p:spPr>
              <a:xfrm>
                <a:off x="5181152" y="2449694"/>
                <a:ext cx="387740" cy="387736"/>
              </a:xfrm>
              <a:prstGeom prst="arc">
                <a:avLst>
                  <a:gd name="adj1" fmla="val 8462759"/>
                  <a:gd name="adj2" fmla="val 18143130"/>
                </a:avLst>
              </a:prstGeom>
              <a:noFill/>
              <a:ln w="12700" cap="flat" cmpd="sng" algn="ctr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8100000" scaled="0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图形 89"/>
              <p:cNvSpPr/>
              <p:nvPr/>
            </p:nvSpPr>
            <p:spPr>
              <a:xfrm>
                <a:off x="5274080" y="2542782"/>
                <a:ext cx="201883" cy="201559"/>
              </a:xfrm>
              <a:custGeom>
                <a:avLst/>
                <a:gdLst>
                  <a:gd name="connsiteX0" fmla="*/ 176197 w 351846"/>
                  <a:gd name="connsiteY0" fmla="*/ 126167 h 351838"/>
                  <a:gd name="connsiteX1" fmla="*/ 126146 w 351846"/>
                  <a:gd name="connsiteY1" fmla="*/ 176316 h 351838"/>
                  <a:gd name="connsiteX2" fmla="*/ 176197 w 351846"/>
                  <a:gd name="connsiteY2" fmla="*/ 226465 h 351838"/>
                  <a:gd name="connsiteX3" fmla="*/ 226248 w 351846"/>
                  <a:gd name="connsiteY3" fmla="*/ 176316 h 351838"/>
                  <a:gd name="connsiteX4" fmla="*/ 176197 w 351846"/>
                  <a:gd name="connsiteY4" fmla="*/ 126167 h 351838"/>
                  <a:gd name="connsiteX5" fmla="*/ 176197 w 351846"/>
                  <a:gd name="connsiteY5" fmla="*/ 203660 h 351838"/>
                  <a:gd name="connsiteX6" fmla="*/ 148907 w 351846"/>
                  <a:gd name="connsiteY6" fmla="*/ 176316 h 351838"/>
                  <a:gd name="connsiteX7" fmla="*/ 176197 w 351846"/>
                  <a:gd name="connsiteY7" fmla="*/ 148972 h 351838"/>
                  <a:gd name="connsiteX8" fmla="*/ 203488 w 351846"/>
                  <a:gd name="connsiteY8" fmla="*/ 176316 h 351838"/>
                  <a:gd name="connsiteX9" fmla="*/ 176197 w 351846"/>
                  <a:gd name="connsiteY9" fmla="*/ 203660 h 351838"/>
                  <a:gd name="connsiteX10" fmla="*/ 340733 w 351846"/>
                  <a:gd name="connsiteY10" fmla="*/ 164857 h 351838"/>
                  <a:gd name="connsiteX11" fmla="*/ 328617 w 351846"/>
                  <a:gd name="connsiteY11" fmla="*/ 164857 h 351838"/>
                  <a:gd name="connsiteX12" fmla="*/ 317067 w 351846"/>
                  <a:gd name="connsiteY12" fmla="*/ 116637 h 351838"/>
                  <a:gd name="connsiteX13" fmla="*/ 284341 w 351846"/>
                  <a:gd name="connsiteY13" fmla="*/ 67962 h 351838"/>
                  <a:gd name="connsiteX14" fmla="*/ 235761 w 351846"/>
                  <a:gd name="connsiteY14" fmla="*/ 35173 h 351838"/>
                  <a:gd name="connsiteX15" fmla="*/ 187522 w 351846"/>
                  <a:gd name="connsiteY15" fmla="*/ 23600 h 351838"/>
                  <a:gd name="connsiteX16" fmla="*/ 187522 w 351846"/>
                  <a:gd name="connsiteY16" fmla="*/ 11346 h 351838"/>
                  <a:gd name="connsiteX17" fmla="*/ 176198 w 351846"/>
                  <a:gd name="connsiteY17" fmla="*/ 0 h 351838"/>
                  <a:gd name="connsiteX18" fmla="*/ 164874 w 351846"/>
                  <a:gd name="connsiteY18" fmla="*/ 11346 h 351838"/>
                  <a:gd name="connsiteX19" fmla="*/ 164874 w 351846"/>
                  <a:gd name="connsiteY19" fmla="*/ 23486 h 351838"/>
                  <a:gd name="connsiteX20" fmla="*/ 116748 w 351846"/>
                  <a:gd name="connsiteY20" fmla="*/ 35059 h 351838"/>
                  <a:gd name="connsiteX21" fmla="*/ 68056 w 351846"/>
                  <a:gd name="connsiteY21" fmla="*/ 67962 h 351838"/>
                  <a:gd name="connsiteX22" fmla="*/ 35330 w 351846"/>
                  <a:gd name="connsiteY22" fmla="*/ 116637 h 351838"/>
                  <a:gd name="connsiteX23" fmla="*/ 23780 w 351846"/>
                  <a:gd name="connsiteY23" fmla="*/ 164857 h 351838"/>
                  <a:gd name="connsiteX24" fmla="*/ 11324 w 351846"/>
                  <a:gd name="connsiteY24" fmla="*/ 164857 h 351838"/>
                  <a:gd name="connsiteX25" fmla="*/ 0 w 351846"/>
                  <a:gd name="connsiteY25" fmla="*/ 176203 h 351838"/>
                  <a:gd name="connsiteX26" fmla="*/ 11324 w 351846"/>
                  <a:gd name="connsiteY26" fmla="*/ 187549 h 351838"/>
                  <a:gd name="connsiteX27" fmla="*/ 23780 w 351846"/>
                  <a:gd name="connsiteY27" fmla="*/ 187549 h 351838"/>
                  <a:gd name="connsiteX28" fmla="*/ 35330 w 351846"/>
                  <a:gd name="connsiteY28" fmla="*/ 235769 h 351838"/>
                  <a:gd name="connsiteX29" fmla="*/ 68056 w 351846"/>
                  <a:gd name="connsiteY29" fmla="*/ 284443 h 351838"/>
                  <a:gd name="connsiteX30" fmla="*/ 116635 w 351846"/>
                  <a:gd name="connsiteY30" fmla="*/ 317233 h 351838"/>
                  <a:gd name="connsiteX31" fmla="*/ 164762 w 351846"/>
                  <a:gd name="connsiteY31" fmla="*/ 328806 h 351838"/>
                  <a:gd name="connsiteX32" fmla="*/ 164762 w 351846"/>
                  <a:gd name="connsiteY32" fmla="*/ 340492 h 351838"/>
                  <a:gd name="connsiteX33" fmla="*/ 176085 w 351846"/>
                  <a:gd name="connsiteY33" fmla="*/ 351838 h 351838"/>
                  <a:gd name="connsiteX34" fmla="*/ 187409 w 351846"/>
                  <a:gd name="connsiteY34" fmla="*/ 340492 h 351838"/>
                  <a:gd name="connsiteX35" fmla="*/ 187409 w 351846"/>
                  <a:gd name="connsiteY35" fmla="*/ 329033 h 351838"/>
                  <a:gd name="connsiteX36" fmla="*/ 235535 w 351846"/>
                  <a:gd name="connsiteY36" fmla="*/ 317460 h 351838"/>
                  <a:gd name="connsiteX37" fmla="*/ 284115 w 351846"/>
                  <a:gd name="connsiteY37" fmla="*/ 284670 h 351838"/>
                  <a:gd name="connsiteX38" fmla="*/ 316841 w 351846"/>
                  <a:gd name="connsiteY38" fmla="*/ 235996 h 351838"/>
                  <a:gd name="connsiteX39" fmla="*/ 328391 w 351846"/>
                  <a:gd name="connsiteY39" fmla="*/ 187776 h 351838"/>
                  <a:gd name="connsiteX40" fmla="*/ 340507 w 351846"/>
                  <a:gd name="connsiteY40" fmla="*/ 187776 h 351838"/>
                  <a:gd name="connsiteX41" fmla="*/ 351831 w 351846"/>
                  <a:gd name="connsiteY41" fmla="*/ 176430 h 351838"/>
                  <a:gd name="connsiteX42" fmla="*/ 340733 w 351846"/>
                  <a:gd name="connsiteY42" fmla="*/ 164857 h 351838"/>
                  <a:gd name="connsiteX43" fmla="*/ 187521 w 351846"/>
                  <a:gd name="connsiteY43" fmla="*/ 306114 h 351838"/>
                  <a:gd name="connsiteX44" fmla="*/ 187521 w 351846"/>
                  <a:gd name="connsiteY44" fmla="*/ 279564 h 351838"/>
                  <a:gd name="connsiteX45" fmla="*/ 176197 w 351846"/>
                  <a:gd name="connsiteY45" fmla="*/ 268218 h 351838"/>
                  <a:gd name="connsiteX46" fmla="*/ 164873 w 351846"/>
                  <a:gd name="connsiteY46" fmla="*/ 279564 h 351838"/>
                  <a:gd name="connsiteX47" fmla="*/ 164873 w 351846"/>
                  <a:gd name="connsiteY47" fmla="*/ 306114 h 351838"/>
                  <a:gd name="connsiteX48" fmla="*/ 46539 w 351846"/>
                  <a:gd name="connsiteY48" fmla="*/ 187662 h 351838"/>
                  <a:gd name="connsiteX49" fmla="*/ 74282 w 351846"/>
                  <a:gd name="connsiteY49" fmla="*/ 187662 h 351838"/>
                  <a:gd name="connsiteX50" fmla="*/ 85606 w 351846"/>
                  <a:gd name="connsiteY50" fmla="*/ 176316 h 351838"/>
                  <a:gd name="connsiteX51" fmla="*/ 74282 w 351846"/>
                  <a:gd name="connsiteY51" fmla="*/ 164970 h 351838"/>
                  <a:gd name="connsiteX52" fmla="*/ 46539 w 351846"/>
                  <a:gd name="connsiteY52" fmla="*/ 164970 h 351838"/>
                  <a:gd name="connsiteX53" fmla="*/ 164760 w 351846"/>
                  <a:gd name="connsiteY53" fmla="*/ 46519 h 351838"/>
                  <a:gd name="connsiteX54" fmla="*/ 164760 w 351846"/>
                  <a:gd name="connsiteY54" fmla="*/ 72161 h 351838"/>
                  <a:gd name="connsiteX55" fmla="*/ 176083 w 351846"/>
                  <a:gd name="connsiteY55" fmla="*/ 83507 h 351838"/>
                  <a:gd name="connsiteX56" fmla="*/ 187407 w 351846"/>
                  <a:gd name="connsiteY56" fmla="*/ 72161 h 351838"/>
                  <a:gd name="connsiteX57" fmla="*/ 187407 w 351846"/>
                  <a:gd name="connsiteY57" fmla="*/ 46405 h 351838"/>
                  <a:gd name="connsiteX58" fmla="*/ 305742 w 351846"/>
                  <a:gd name="connsiteY58" fmla="*/ 164857 h 351838"/>
                  <a:gd name="connsiteX59" fmla="*/ 277885 w 351846"/>
                  <a:gd name="connsiteY59" fmla="*/ 164857 h 351838"/>
                  <a:gd name="connsiteX60" fmla="*/ 266561 w 351846"/>
                  <a:gd name="connsiteY60" fmla="*/ 176203 h 351838"/>
                  <a:gd name="connsiteX61" fmla="*/ 277885 w 351846"/>
                  <a:gd name="connsiteY61" fmla="*/ 187549 h 351838"/>
                  <a:gd name="connsiteX62" fmla="*/ 305742 w 351846"/>
                  <a:gd name="connsiteY62" fmla="*/ 187549 h 351838"/>
                  <a:gd name="connsiteX63" fmla="*/ 187521 w 351846"/>
                  <a:gd name="connsiteY63" fmla="*/ 306114 h 351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351846" h="351838">
                    <a:moveTo>
                      <a:pt x="176197" y="126167"/>
                    </a:moveTo>
                    <a:cubicBezTo>
                      <a:pt x="148567" y="126167"/>
                      <a:pt x="126146" y="148632"/>
                      <a:pt x="126146" y="176316"/>
                    </a:cubicBezTo>
                    <a:cubicBezTo>
                      <a:pt x="126146" y="204000"/>
                      <a:pt x="148567" y="226465"/>
                      <a:pt x="176197" y="226465"/>
                    </a:cubicBezTo>
                    <a:cubicBezTo>
                      <a:pt x="203827" y="226465"/>
                      <a:pt x="226248" y="204000"/>
                      <a:pt x="226248" y="176316"/>
                    </a:cubicBezTo>
                    <a:cubicBezTo>
                      <a:pt x="226135" y="148632"/>
                      <a:pt x="203714" y="126167"/>
                      <a:pt x="176197" y="126167"/>
                    </a:cubicBezTo>
                    <a:close/>
                    <a:moveTo>
                      <a:pt x="176197" y="203660"/>
                    </a:moveTo>
                    <a:cubicBezTo>
                      <a:pt x="161137" y="203660"/>
                      <a:pt x="148907" y="191406"/>
                      <a:pt x="148907" y="176316"/>
                    </a:cubicBezTo>
                    <a:cubicBezTo>
                      <a:pt x="148907" y="161226"/>
                      <a:pt x="161136" y="148972"/>
                      <a:pt x="176197" y="148972"/>
                    </a:cubicBezTo>
                    <a:cubicBezTo>
                      <a:pt x="191258" y="148972"/>
                      <a:pt x="203488" y="161226"/>
                      <a:pt x="203488" y="176316"/>
                    </a:cubicBezTo>
                    <a:cubicBezTo>
                      <a:pt x="203488" y="191407"/>
                      <a:pt x="191258" y="203660"/>
                      <a:pt x="176197" y="203660"/>
                    </a:cubicBezTo>
                    <a:close/>
                    <a:moveTo>
                      <a:pt x="340733" y="164857"/>
                    </a:moveTo>
                    <a:lnTo>
                      <a:pt x="328617" y="164857"/>
                    </a:lnTo>
                    <a:cubicBezTo>
                      <a:pt x="327372" y="148178"/>
                      <a:pt x="323521" y="132067"/>
                      <a:pt x="317067" y="116637"/>
                    </a:cubicBezTo>
                    <a:cubicBezTo>
                      <a:pt x="309367" y="98370"/>
                      <a:pt x="298382" y="82031"/>
                      <a:pt x="284341" y="67962"/>
                    </a:cubicBezTo>
                    <a:cubicBezTo>
                      <a:pt x="270299" y="53894"/>
                      <a:pt x="253993" y="42888"/>
                      <a:pt x="235761" y="35173"/>
                    </a:cubicBezTo>
                    <a:cubicBezTo>
                      <a:pt x="220361" y="28706"/>
                      <a:pt x="204168" y="24734"/>
                      <a:pt x="187522" y="23600"/>
                    </a:cubicBezTo>
                    <a:lnTo>
                      <a:pt x="187522" y="11346"/>
                    </a:lnTo>
                    <a:cubicBezTo>
                      <a:pt x="187522" y="5105"/>
                      <a:pt x="182426" y="0"/>
                      <a:pt x="176198" y="0"/>
                    </a:cubicBezTo>
                    <a:cubicBezTo>
                      <a:pt x="169971" y="0"/>
                      <a:pt x="164874" y="5106"/>
                      <a:pt x="164874" y="11346"/>
                    </a:cubicBezTo>
                    <a:lnTo>
                      <a:pt x="164874" y="23486"/>
                    </a:lnTo>
                    <a:cubicBezTo>
                      <a:pt x="148228" y="24734"/>
                      <a:pt x="132148" y="28592"/>
                      <a:pt x="116748" y="35059"/>
                    </a:cubicBezTo>
                    <a:cubicBezTo>
                      <a:pt x="98517" y="42888"/>
                      <a:pt x="82097" y="53893"/>
                      <a:pt x="68056" y="67962"/>
                    </a:cubicBezTo>
                    <a:cubicBezTo>
                      <a:pt x="54014" y="82031"/>
                      <a:pt x="43030" y="98483"/>
                      <a:pt x="35330" y="116637"/>
                    </a:cubicBezTo>
                    <a:cubicBezTo>
                      <a:pt x="28876" y="132067"/>
                      <a:pt x="24912" y="148179"/>
                      <a:pt x="23780" y="164857"/>
                    </a:cubicBezTo>
                    <a:lnTo>
                      <a:pt x="11324" y="164857"/>
                    </a:lnTo>
                    <a:cubicBezTo>
                      <a:pt x="5096" y="164857"/>
                      <a:pt x="0" y="169963"/>
                      <a:pt x="0" y="176203"/>
                    </a:cubicBezTo>
                    <a:cubicBezTo>
                      <a:pt x="0" y="182443"/>
                      <a:pt x="5096" y="187549"/>
                      <a:pt x="11324" y="187549"/>
                    </a:cubicBezTo>
                    <a:lnTo>
                      <a:pt x="23780" y="187549"/>
                    </a:lnTo>
                    <a:cubicBezTo>
                      <a:pt x="25025" y="204227"/>
                      <a:pt x="28876" y="220339"/>
                      <a:pt x="35330" y="235769"/>
                    </a:cubicBezTo>
                    <a:cubicBezTo>
                      <a:pt x="43030" y="254036"/>
                      <a:pt x="54015" y="270374"/>
                      <a:pt x="68056" y="284443"/>
                    </a:cubicBezTo>
                    <a:cubicBezTo>
                      <a:pt x="82098" y="298512"/>
                      <a:pt x="98404" y="309518"/>
                      <a:pt x="116635" y="317233"/>
                    </a:cubicBezTo>
                    <a:cubicBezTo>
                      <a:pt x="132036" y="323700"/>
                      <a:pt x="148116" y="327671"/>
                      <a:pt x="164762" y="328806"/>
                    </a:cubicBezTo>
                    <a:lnTo>
                      <a:pt x="164762" y="340492"/>
                    </a:lnTo>
                    <a:cubicBezTo>
                      <a:pt x="164762" y="346733"/>
                      <a:pt x="169857" y="351838"/>
                      <a:pt x="176085" y="351838"/>
                    </a:cubicBezTo>
                    <a:cubicBezTo>
                      <a:pt x="182313" y="351838"/>
                      <a:pt x="187409" y="346732"/>
                      <a:pt x="187409" y="340492"/>
                    </a:cubicBezTo>
                    <a:lnTo>
                      <a:pt x="187409" y="329033"/>
                    </a:lnTo>
                    <a:cubicBezTo>
                      <a:pt x="204055" y="327785"/>
                      <a:pt x="220135" y="323927"/>
                      <a:pt x="235535" y="317460"/>
                    </a:cubicBezTo>
                    <a:cubicBezTo>
                      <a:pt x="253767" y="309745"/>
                      <a:pt x="270073" y="298739"/>
                      <a:pt x="284115" y="284670"/>
                    </a:cubicBezTo>
                    <a:cubicBezTo>
                      <a:pt x="298156" y="270601"/>
                      <a:pt x="309141" y="254263"/>
                      <a:pt x="316841" y="235996"/>
                    </a:cubicBezTo>
                    <a:cubicBezTo>
                      <a:pt x="323295" y="220566"/>
                      <a:pt x="327259" y="204454"/>
                      <a:pt x="328391" y="187776"/>
                    </a:cubicBezTo>
                    <a:lnTo>
                      <a:pt x="340507" y="187776"/>
                    </a:lnTo>
                    <a:cubicBezTo>
                      <a:pt x="346735" y="187776"/>
                      <a:pt x="351831" y="182670"/>
                      <a:pt x="351831" y="176430"/>
                    </a:cubicBezTo>
                    <a:cubicBezTo>
                      <a:pt x="352170" y="169963"/>
                      <a:pt x="347075" y="164857"/>
                      <a:pt x="340733" y="164857"/>
                    </a:cubicBezTo>
                    <a:close/>
                    <a:moveTo>
                      <a:pt x="187521" y="306114"/>
                    </a:moveTo>
                    <a:lnTo>
                      <a:pt x="187521" y="279564"/>
                    </a:lnTo>
                    <a:cubicBezTo>
                      <a:pt x="187521" y="273324"/>
                      <a:pt x="182425" y="268218"/>
                      <a:pt x="176197" y="268218"/>
                    </a:cubicBezTo>
                    <a:cubicBezTo>
                      <a:pt x="169969" y="268218"/>
                      <a:pt x="164873" y="273324"/>
                      <a:pt x="164873" y="279564"/>
                    </a:cubicBezTo>
                    <a:lnTo>
                      <a:pt x="164873" y="306114"/>
                    </a:lnTo>
                    <a:cubicBezTo>
                      <a:pt x="102139" y="300668"/>
                      <a:pt x="51974" y="250519"/>
                      <a:pt x="46539" y="187662"/>
                    </a:cubicBezTo>
                    <a:lnTo>
                      <a:pt x="74282" y="187662"/>
                    </a:lnTo>
                    <a:cubicBezTo>
                      <a:pt x="80511" y="187662"/>
                      <a:pt x="85606" y="182556"/>
                      <a:pt x="85606" y="176316"/>
                    </a:cubicBezTo>
                    <a:cubicBezTo>
                      <a:pt x="85606" y="170076"/>
                      <a:pt x="80510" y="164970"/>
                      <a:pt x="74282" y="164970"/>
                    </a:cubicBezTo>
                    <a:lnTo>
                      <a:pt x="46539" y="164970"/>
                    </a:lnTo>
                    <a:cubicBezTo>
                      <a:pt x="51974" y="102227"/>
                      <a:pt x="102026" y="51965"/>
                      <a:pt x="164760" y="46519"/>
                    </a:cubicBezTo>
                    <a:lnTo>
                      <a:pt x="164760" y="72161"/>
                    </a:lnTo>
                    <a:cubicBezTo>
                      <a:pt x="164760" y="78401"/>
                      <a:pt x="169855" y="83507"/>
                      <a:pt x="176083" y="83507"/>
                    </a:cubicBezTo>
                    <a:cubicBezTo>
                      <a:pt x="182311" y="83507"/>
                      <a:pt x="187407" y="78401"/>
                      <a:pt x="187407" y="72161"/>
                    </a:cubicBezTo>
                    <a:lnTo>
                      <a:pt x="187407" y="46405"/>
                    </a:lnTo>
                    <a:cubicBezTo>
                      <a:pt x="250255" y="51851"/>
                      <a:pt x="300306" y="102114"/>
                      <a:pt x="305742" y="164857"/>
                    </a:cubicBezTo>
                    <a:lnTo>
                      <a:pt x="277885" y="164857"/>
                    </a:lnTo>
                    <a:cubicBezTo>
                      <a:pt x="271657" y="164857"/>
                      <a:pt x="266561" y="169963"/>
                      <a:pt x="266561" y="176203"/>
                    </a:cubicBezTo>
                    <a:cubicBezTo>
                      <a:pt x="266561" y="182443"/>
                      <a:pt x="271657" y="187549"/>
                      <a:pt x="277885" y="187549"/>
                    </a:cubicBezTo>
                    <a:lnTo>
                      <a:pt x="305742" y="187549"/>
                    </a:lnTo>
                    <a:cubicBezTo>
                      <a:pt x="300306" y="250519"/>
                      <a:pt x="250255" y="300668"/>
                      <a:pt x="187521" y="306114"/>
                    </a:cubicBezTo>
                    <a:close/>
                  </a:path>
                </a:pathLst>
              </a:custGeom>
              <a:solidFill>
                <a:schemeClr val="bg1"/>
              </a:solidFill>
              <a:ln w="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14" name="Group 1"/>
            <p:cNvGrpSpPr/>
            <p:nvPr/>
          </p:nvGrpSpPr>
          <p:grpSpPr>
            <a:xfrm>
              <a:off x="9059" y="1257"/>
              <a:ext cx="587" cy="587"/>
              <a:chOff x="951692" y="2839335"/>
              <a:chExt cx="895442" cy="895435"/>
            </a:xfrm>
          </p:grpSpPr>
          <p:grpSp>
            <p:nvGrpSpPr>
              <p:cNvPr id="116" name="组合 115"/>
              <p:cNvGrpSpPr/>
              <p:nvPr/>
            </p:nvGrpSpPr>
            <p:grpSpPr>
              <a:xfrm>
                <a:off x="951692" y="2839335"/>
                <a:ext cx="895442" cy="895435"/>
                <a:chOff x="1291742" y="-891430"/>
                <a:chExt cx="2213221" cy="2213205"/>
              </a:xfrm>
            </p:grpSpPr>
            <p:grpSp>
              <p:nvGrpSpPr>
                <p:cNvPr id="126" name="组合 125"/>
                <p:cNvGrpSpPr/>
                <p:nvPr/>
              </p:nvGrpSpPr>
              <p:grpSpPr>
                <a:xfrm>
                  <a:off x="1291742" y="-891430"/>
                  <a:ext cx="2213221" cy="2213205"/>
                  <a:chOff x="1350329" y="1474307"/>
                  <a:chExt cx="978360" cy="978353"/>
                </a:xfrm>
              </p:grpSpPr>
              <p:sp>
                <p:nvSpPr>
                  <p:cNvPr id="128" name="椭圆 127"/>
                  <p:cNvSpPr/>
                  <p:nvPr/>
                </p:nvSpPr>
                <p:spPr>
                  <a:xfrm>
                    <a:off x="1419193" y="1501602"/>
                    <a:ext cx="856178" cy="856177"/>
                  </a:xfrm>
                  <a:prstGeom prst="ellipse">
                    <a:avLst/>
                  </a:prstGeom>
                  <a:gradFill flip="none" rotWithShape="1">
                    <a:gsLst>
                      <a:gs pos="3800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 w="31750">
                    <a:solidFill>
                      <a:srgbClr val="E4F2FF"/>
                    </a:solidFill>
                  </a:ln>
                  <a:effectLst>
                    <a:outerShdw blurRad="215900" dist="152400" dir="2700000" sx="97000" sy="97000" algn="tl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129" name="弧形 128"/>
                  <p:cNvSpPr/>
                  <p:nvPr/>
                </p:nvSpPr>
                <p:spPr>
                  <a:xfrm>
                    <a:off x="1350329" y="1474307"/>
                    <a:ext cx="978360" cy="978353"/>
                  </a:xfrm>
                  <a:prstGeom prst="arc">
                    <a:avLst>
                      <a:gd name="adj1" fmla="val 8462759"/>
                      <a:gd name="adj2" fmla="val 18143130"/>
                    </a:avLst>
                  </a:prstGeom>
                  <a:noFill/>
                  <a:ln w="12700" cap="flat" cmpd="sng" algn="ctr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alpha val="0"/>
                          </a:schemeClr>
                        </a:gs>
                      </a:gsLst>
                      <a:lin ang="8100000" scaled="0"/>
                      <a:tileRect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27" name="圆: 空心 44041"/>
                <p:cNvSpPr/>
                <p:nvPr/>
              </p:nvSpPr>
              <p:spPr>
                <a:xfrm>
                  <a:off x="1510826" y="-672360"/>
                  <a:ext cx="1775054" cy="1775052"/>
                </a:xfrm>
                <a:prstGeom prst="donut">
                  <a:avLst>
                    <a:gd name="adj" fmla="val 773"/>
                  </a:avLst>
                </a:prstGeom>
                <a:solidFill>
                  <a:srgbClr val="FBFDFF">
                    <a:alpha val="7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softEdge rad="0"/>
                </a:effectLst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7" name="图形 89"/>
              <p:cNvSpPr/>
              <p:nvPr/>
            </p:nvSpPr>
            <p:spPr>
              <a:xfrm>
                <a:off x="1166300" y="3054698"/>
                <a:ext cx="466226" cy="464707"/>
              </a:xfrm>
              <a:custGeom>
                <a:avLst/>
                <a:gdLst>
                  <a:gd name="T0" fmla="*/ 6164 w 6724"/>
                  <a:gd name="T1" fmla="*/ 4949 h 6713"/>
                  <a:gd name="T2" fmla="*/ 3417 w 6724"/>
                  <a:gd name="T3" fmla="*/ 2 h 6713"/>
                  <a:gd name="T4" fmla="*/ 3345 w 6724"/>
                  <a:gd name="T5" fmla="*/ 0 h 6713"/>
                  <a:gd name="T6" fmla="*/ 3254 w 6724"/>
                  <a:gd name="T7" fmla="*/ 0 h 6713"/>
                  <a:gd name="T8" fmla="*/ 3182 w 6724"/>
                  <a:gd name="T9" fmla="*/ 2 h 6713"/>
                  <a:gd name="T10" fmla="*/ 818 w 6724"/>
                  <a:gd name="T11" fmla="*/ 5473 h 6713"/>
                  <a:gd name="T12" fmla="*/ 869 w 6724"/>
                  <a:gd name="T13" fmla="*/ 5529 h 6713"/>
                  <a:gd name="T14" fmla="*/ 3186 w 6724"/>
                  <a:gd name="T15" fmla="*/ 6599 h 6713"/>
                  <a:gd name="T16" fmla="*/ 3300 w 6724"/>
                  <a:gd name="T17" fmla="*/ 6599 h 6713"/>
                  <a:gd name="T18" fmla="*/ 5120 w 6724"/>
                  <a:gd name="T19" fmla="*/ 6713 h 6713"/>
                  <a:gd name="T20" fmla="*/ 6702 w 6724"/>
                  <a:gd name="T21" fmla="*/ 5575 h 6713"/>
                  <a:gd name="T22" fmla="*/ 5120 w 6724"/>
                  <a:gd name="T23" fmla="*/ 5689 h 6713"/>
                  <a:gd name="T24" fmla="*/ 5021 w 6724"/>
                  <a:gd name="T25" fmla="*/ 4789 h 6713"/>
                  <a:gd name="T26" fmla="*/ 5575 w 6724"/>
                  <a:gd name="T27" fmla="*/ 5234 h 6713"/>
                  <a:gd name="T28" fmla="*/ 3186 w 6724"/>
                  <a:gd name="T29" fmla="*/ 4780 h 6713"/>
                  <a:gd name="T30" fmla="*/ 2171 w 6724"/>
                  <a:gd name="T31" fmla="*/ 4940 h 6713"/>
                  <a:gd name="T32" fmla="*/ 2084 w 6724"/>
                  <a:gd name="T33" fmla="*/ 4732 h 6713"/>
                  <a:gd name="T34" fmla="*/ 3186 w 6724"/>
                  <a:gd name="T35" fmla="*/ 3413 h 6713"/>
                  <a:gd name="T36" fmla="*/ 230 w 6724"/>
                  <a:gd name="T37" fmla="*/ 3413 h 6713"/>
                  <a:gd name="T38" fmla="*/ 1869 w 6724"/>
                  <a:gd name="T39" fmla="*/ 4804 h 6713"/>
                  <a:gd name="T40" fmla="*/ 230 w 6724"/>
                  <a:gd name="T41" fmla="*/ 3413 h 6713"/>
                  <a:gd name="T42" fmla="*/ 1906 w 6724"/>
                  <a:gd name="T43" fmla="*/ 1701 h 6713"/>
                  <a:gd name="T44" fmla="*/ 230 w 6724"/>
                  <a:gd name="T45" fmla="*/ 3186 h 6713"/>
                  <a:gd name="T46" fmla="*/ 3186 w 6724"/>
                  <a:gd name="T47" fmla="*/ 1705 h 6713"/>
                  <a:gd name="T48" fmla="*/ 3186 w 6724"/>
                  <a:gd name="T49" fmla="*/ 295 h 6713"/>
                  <a:gd name="T50" fmla="*/ 3709 w 6724"/>
                  <a:gd name="T51" fmla="*/ 255 h 6713"/>
                  <a:gd name="T52" fmla="*/ 4599 w 6724"/>
                  <a:gd name="T53" fmla="*/ 1488 h 6713"/>
                  <a:gd name="T54" fmla="*/ 4381 w 6724"/>
                  <a:gd name="T55" fmla="*/ 1557 h 6713"/>
                  <a:gd name="T56" fmla="*/ 3413 w 6724"/>
                  <a:gd name="T57" fmla="*/ 295 h 6713"/>
                  <a:gd name="T58" fmla="*/ 2000 w 6724"/>
                  <a:gd name="T59" fmla="*/ 1488 h 6713"/>
                  <a:gd name="T60" fmla="*/ 2890 w 6724"/>
                  <a:gd name="T61" fmla="*/ 255 h 6713"/>
                  <a:gd name="T62" fmla="*/ 1822 w 6724"/>
                  <a:gd name="T63" fmla="*/ 3186 h 6713"/>
                  <a:gd name="T64" fmla="*/ 3186 w 6724"/>
                  <a:gd name="T65" fmla="*/ 1932 h 6713"/>
                  <a:gd name="T66" fmla="*/ 1822 w 6724"/>
                  <a:gd name="T67" fmla="*/ 3186 h 6713"/>
                  <a:gd name="T68" fmla="*/ 4476 w 6724"/>
                  <a:gd name="T69" fmla="*/ 1769 h 6713"/>
                  <a:gd name="T70" fmla="*/ 3413 w 6724"/>
                  <a:gd name="T71" fmla="*/ 3186 h 6713"/>
                  <a:gd name="T72" fmla="*/ 5005 w 6724"/>
                  <a:gd name="T73" fmla="*/ 3186 h 6713"/>
                  <a:gd name="T74" fmla="*/ 5592 w 6724"/>
                  <a:gd name="T75" fmla="*/ 1256 h 6713"/>
                  <a:gd name="T76" fmla="*/ 5005 w 6724"/>
                  <a:gd name="T77" fmla="*/ 3186 h 6713"/>
                  <a:gd name="T78" fmla="*/ 1954 w 6724"/>
                  <a:gd name="T79" fmla="*/ 5011 h 6713"/>
                  <a:gd name="T80" fmla="*/ 1100 w 6724"/>
                  <a:gd name="T81" fmla="*/ 5442 h 6713"/>
                  <a:gd name="T82" fmla="*/ 3413 w 6724"/>
                  <a:gd name="T83" fmla="*/ 3413 h 6713"/>
                  <a:gd name="T84" fmla="*/ 5974 w 6724"/>
                  <a:gd name="T85" fmla="*/ 4811 h 6713"/>
                  <a:gd name="T86" fmla="*/ 3550 w 6724"/>
                  <a:gd name="T87" fmla="*/ 5575 h 6713"/>
                  <a:gd name="T88" fmla="*/ 3516 w 6724"/>
                  <a:gd name="T89" fmla="*/ 5643 h 6713"/>
                  <a:gd name="T90" fmla="*/ 4039 w 6724"/>
                  <a:gd name="T91" fmla="*/ 6280 h 6713"/>
                  <a:gd name="T92" fmla="*/ 5109 w 6724"/>
                  <a:gd name="T93" fmla="*/ 6497 h 6713"/>
                  <a:gd name="T94" fmla="*/ 4346 w 6724"/>
                  <a:gd name="T95" fmla="*/ 6235 h 6713"/>
                  <a:gd name="T96" fmla="*/ 4503 w 6724"/>
                  <a:gd name="T97" fmla="*/ 4942 h 6713"/>
                  <a:gd name="T98" fmla="*/ 5120 w 6724"/>
                  <a:gd name="T99" fmla="*/ 5916 h 6713"/>
                  <a:gd name="T100" fmla="*/ 5738 w 6724"/>
                  <a:gd name="T101" fmla="*/ 4944 h 6713"/>
                  <a:gd name="T102" fmla="*/ 5963 w 6724"/>
                  <a:gd name="T103" fmla="*/ 5090 h 6713"/>
                  <a:gd name="T104" fmla="*/ 5109 w 6724"/>
                  <a:gd name="T105" fmla="*/ 6497 h 6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724" h="6713">
                    <a:moveTo>
                      <a:pt x="6702" y="5575"/>
                    </a:moveTo>
                    <a:cubicBezTo>
                      <a:pt x="6547" y="5323"/>
                      <a:pt x="6364" y="5112"/>
                      <a:pt x="6164" y="4949"/>
                    </a:cubicBezTo>
                    <a:cubicBezTo>
                      <a:pt x="6448" y="4447"/>
                      <a:pt x="6599" y="3878"/>
                      <a:pt x="6599" y="3299"/>
                    </a:cubicBezTo>
                    <a:cubicBezTo>
                      <a:pt x="6599" y="1518"/>
                      <a:pt x="5183" y="64"/>
                      <a:pt x="3417" y="2"/>
                    </a:cubicBezTo>
                    <a:lnTo>
                      <a:pt x="3413" y="0"/>
                    </a:lnTo>
                    <a:lnTo>
                      <a:pt x="3345" y="0"/>
                    </a:lnTo>
                    <a:lnTo>
                      <a:pt x="3300" y="0"/>
                    </a:lnTo>
                    <a:lnTo>
                      <a:pt x="3254" y="0"/>
                    </a:lnTo>
                    <a:lnTo>
                      <a:pt x="3186" y="0"/>
                    </a:lnTo>
                    <a:lnTo>
                      <a:pt x="3182" y="2"/>
                    </a:lnTo>
                    <a:cubicBezTo>
                      <a:pt x="1416" y="64"/>
                      <a:pt x="0" y="1518"/>
                      <a:pt x="0" y="3299"/>
                    </a:cubicBezTo>
                    <a:cubicBezTo>
                      <a:pt x="0" y="4131"/>
                      <a:pt x="309" y="4892"/>
                      <a:pt x="818" y="5473"/>
                    </a:cubicBezTo>
                    <a:cubicBezTo>
                      <a:pt x="822" y="5481"/>
                      <a:pt x="825" y="5488"/>
                      <a:pt x="831" y="5495"/>
                    </a:cubicBezTo>
                    <a:cubicBezTo>
                      <a:pt x="841" y="5511"/>
                      <a:pt x="855" y="5522"/>
                      <a:pt x="869" y="5529"/>
                    </a:cubicBezTo>
                    <a:cubicBezTo>
                      <a:pt x="1448" y="6160"/>
                      <a:pt x="2268" y="6565"/>
                      <a:pt x="3182" y="6597"/>
                    </a:cubicBezTo>
                    <a:lnTo>
                      <a:pt x="3186" y="6599"/>
                    </a:lnTo>
                    <a:lnTo>
                      <a:pt x="3254" y="6599"/>
                    </a:lnTo>
                    <a:lnTo>
                      <a:pt x="3300" y="6599"/>
                    </a:lnTo>
                    <a:cubicBezTo>
                      <a:pt x="3623" y="6599"/>
                      <a:pt x="3957" y="6548"/>
                      <a:pt x="4271" y="6455"/>
                    </a:cubicBezTo>
                    <a:cubicBezTo>
                      <a:pt x="4535" y="6624"/>
                      <a:pt x="4822" y="6713"/>
                      <a:pt x="5120" y="6713"/>
                    </a:cubicBezTo>
                    <a:cubicBezTo>
                      <a:pt x="5712" y="6713"/>
                      <a:pt x="6269" y="6360"/>
                      <a:pt x="6701" y="5700"/>
                    </a:cubicBezTo>
                    <a:cubicBezTo>
                      <a:pt x="6724" y="5655"/>
                      <a:pt x="6724" y="5609"/>
                      <a:pt x="6702" y="5575"/>
                    </a:cubicBezTo>
                    <a:close/>
                    <a:moveTo>
                      <a:pt x="5575" y="5234"/>
                    </a:moveTo>
                    <a:cubicBezTo>
                      <a:pt x="5575" y="5484"/>
                      <a:pt x="5370" y="5689"/>
                      <a:pt x="5120" y="5689"/>
                    </a:cubicBezTo>
                    <a:cubicBezTo>
                      <a:pt x="4870" y="5689"/>
                      <a:pt x="4665" y="5484"/>
                      <a:pt x="4665" y="5234"/>
                    </a:cubicBezTo>
                    <a:cubicBezTo>
                      <a:pt x="4665" y="5017"/>
                      <a:pt x="4818" y="4835"/>
                      <a:pt x="5021" y="4789"/>
                    </a:cubicBezTo>
                    <a:cubicBezTo>
                      <a:pt x="5084" y="4784"/>
                      <a:pt x="5147" y="4783"/>
                      <a:pt x="5210" y="4787"/>
                    </a:cubicBezTo>
                    <a:cubicBezTo>
                      <a:pt x="5417" y="4829"/>
                      <a:pt x="5575" y="5014"/>
                      <a:pt x="5575" y="5234"/>
                    </a:cubicBezTo>
                    <a:close/>
                    <a:moveTo>
                      <a:pt x="2171" y="4940"/>
                    </a:moveTo>
                    <a:cubicBezTo>
                      <a:pt x="2499" y="4843"/>
                      <a:pt x="2839" y="4790"/>
                      <a:pt x="3186" y="4780"/>
                    </a:cubicBezTo>
                    <a:lnTo>
                      <a:pt x="3186" y="6304"/>
                    </a:lnTo>
                    <a:cubicBezTo>
                      <a:pt x="2746" y="5921"/>
                      <a:pt x="2403" y="5456"/>
                      <a:pt x="2171" y="4940"/>
                    </a:cubicBezTo>
                    <a:close/>
                    <a:moveTo>
                      <a:pt x="3186" y="4553"/>
                    </a:moveTo>
                    <a:cubicBezTo>
                      <a:pt x="2809" y="4563"/>
                      <a:pt x="2440" y="4623"/>
                      <a:pt x="2084" y="4732"/>
                    </a:cubicBezTo>
                    <a:cubicBezTo>
                      <a:pt x="1925" y="4316"/>
                      <a:pt x="1835" y="3871"/>
                      <a:pt x="1822" y="3413"/>
                    </a:cubicBezTo>
                    <a:lnTo>
                      <a:pt x="3186" y="3413"/>
                    </a:lnTo>
                    <a:lnTo>
                      <a:pt x="3186" y="4553"/>
                    </a:lnTo>
                    <a:close/>
                    <a:moveTo>
                      <a:pt x="230" y="3413"/>
                    </a:moveTo>
                    <a:lnTo>
                      <a:pt x="1594" y="3413"/>
                    </a:lnTo>
                    <a:cubicBezTo>
                      <a:pt x="1607" y="3895"/>
                      <a:pt x="1701" y="4364"/>
                      <a:pt x="1869" y="4804"/>
                    </a:cubicBezTo>
                    <a:cubicBezTo>
                      <a:pt x="1547" y="4921"/>
                      <a:pt x="1238" y="5078"/>
                      <a:pt x="946" y="5273"/>
                    </a:cubicBezTo>
                    <a:cubicBezTo>
                      <a:pt x="521" y="4766"/>
                      <a:pt x="256" y="4120"/>
                      <a:pt x="230" y="3413"/>
                    </a:cubicBezTo>
                    <a:close/>
                    <a:moveTo>
                      <a:pt x="1003" y="1260"/>
                    </a:moveTo>
                    <a:cubicBezTo>
                      <a:pt x="1288" y="1444"/>
                      <a:pt x="1591" y="1591"/>
                      <a:pt x="1906" y="1701"/>
                    </a:cubicBezTo>
                    <a:cubicBezTo>
                      <a:pt x="1715" y="2167"/>
                      <a:pt x="1608" y="2669"/>
                      <a:pt x="1594" y="3186"/>
                    </a:cubicBezTo>
                    <a:lnTo>
                      <a:pt x="230" y="3186"/>
                    </a:lnTo>
                    <a:cubicBezTo>
                      <a:pt x="257" y="2448"/>
                      <a:pt x="544" y="1776"/>
                      <a:pt x="1003" y="1260"/>
                    </a:cubicBezTo>
                    <a:close/>
                    <a:moveTo>
                      <a:pt x="3186" y="1705"/>
                    </a:moveTo>
                    <a:cubicBezTo>
                      <a:pt x="2858" y="1695"/>
                      <a:pt x="2533" y="1646"/>
                      <a:pt x="2219" y="1557"/>
                    </a:cubicBezTo>
                    <a:cubicBezTo>
                      <a:pt x="2449" y="1082"/>
                      <a:pt x="2776" y="652"/>
                      <a:pt x="3186" y="295"/>
                    </a:cubicBezTo>
                    <a:lnTo>
                      <a:pt x="3186" y="1705"/>
                    </a:lnTo>
                    <a:close/>
                    <a:moveTo>
                      <a:pt x="3709" y="255"/>
                    </a:moveTo>
                    <a:cubicBezTo>
                      <a:pt x="4373" y="343"/>
                      <a:pt x="4970" y="644"/>
                      <a:pt x="5429" y="1087"/>
                    </a:cubicBezTo>
                    <a:cubicBezTo>
                      <a:pt x="5168" y="1254"/>
                      <a:pt x="4889" y="1388"/>
                      <a:pt x="4599" y="1488"/>
                    </a:cubicBezTo>
                    <a:cubicBezTo>
                      <a:pt x="4382" y="1031"/>
                      <a:pt x="4082" y="613"/>
                      <a:pt x="3709" y="255"/>
                    </a:cubicBezTo>
                    <a:close/>
                    <a:moveTo>
                      <a:pt x="4381" y="1557"/>
                    </a:moveTo>
                    <a:cubicBezTo>
                      <a:pt x="4066" y="1646"/>
                      <a:pt x="3741" y="1695"/>
                      <a:pt x="3413" y="1705"/>
                    </a:cubicBezTo>
                    <a:lnTo>
                      <a:pt x="3413" y="295"/>
                    </a:lnTo>
                    <a:cubicBezTo>
                      <a:pt x="3823" y="652"/>
                      <a:pt x="4150" y="1082"/>
                      <a:pt x="4381" y="1557"/>
                    </a:cubicBezTo>
                    <a:close/>
                    <a:moveTo>
                      <a:pt x="2000" y="1488"/>
                    </a:moveTo>
                    <a:cubicBezTo>
                      <a:pt x="1710" y="1388"/>
                      <a:pt x="1431" y="1254"/>
                      <a:pt x="1170" y="1087"/>
                    </a:cubicBezTo>
                    <a:cubicBezTo>
                      <a:pt x="1629" y="644"/>
                      <a:pt x="2226" y="343"/>
                      <a:pt x="2890" y="255"/>
                    </a:cubicBezTo>
                    <a:cubicBezTo>
                      <a:pt x="2517" y="613"/>
                      <a:pt x="2217" y="1031"/>
                      <a:pt x="2000" y="1488"/>
                    </a:cubicBezTo>
                    <a:close/>
                    <a:moveTo>
                      <a:pt x="1822" y="3186"/>
                    </a:moveTo>
                    <a:cubicBezTo>
                      <a:pt x="1836" y="2692"/>
                      <a:pt x="1939" y="2213"/>
                      <a:pt x="2123" y="1769"/>
                    </a:cubicBezTo>
                    <a:cubicBezTo>
                      <a:pt x="2466" y="1868"/>
                      <a:pt x="2823" y="1923"/>
                      <a:pt x="3186" y="1932"/>
                    </a:cubicBezTo>
                    <a:lnTo>
                      <a:pt x="3186" y="3186"/>
                    </a:lnTo>
                    <a:lnTo>
                      <a:pt x="1822" y="3186"/>
                    </a:lnTo>
                    <a:close/>
                    <a:moveTo>
                      <a:pt x="3413" y="1932"/>
                    </a:moveTo>
                    <a:cubicBezTo>
                      <a:pt x="3777" y="1923"/>
                      <a:pt x="4133" y="1868"/>
                      <a:pt x="4476" y="1769"/>
                    </a:cubicBezTo>
                    <a:cubicBezTo>
                      <a:pt x="4660" y="2213"/>
                      <a:pt x="4763" y="2692"/>
                      <a:pt x="4777" y="3186"/>
                    </a:cubicBezTo>
                    <a:lnTo>
                      <a:pt x="3413" y="3186"/>
                    </a:lnTo>
                    <a:lnTo>
                      <a:pt x="3413" y="1932"/>
                    </a:lnTo>
                    <a:close/>
                    <a:moveTo>
                      <a:pt x="5005" y="3186"/>
                    </a:moveTo>
                    <a:cubicBezTo>
                      <a:pt x="4991" y="2669"/>
                      <a:pt x="4884" y="2167"/>
                      <a:pt x="4693" y="1700"/>
                    </a:cubicBezTo>
                    <a:cubicBezTo>
                      <a:pt x="5008" y="1590"/>
                      <a:pt x="5310" y="1441"/>
                      <a:pt x="5592" y="1256"/>
                    </a:cubicBezTo>
                    <a:cubicBezTo>
                      <a:pt x="6053" y="1772"/>
                      <a:pt x="6342" y="2446"/>
                      <a:pt x="6369" y="3186"/>
                    </a:cubicBezTo>
                    <a:lnTo>
                      <a:pt x="5005" y="3186"/>
                    </a:lnTo>
                    <a:close/>
                    <a:moveTo>
                      <a:pt x="1100" y="5442"/>
                    </a:moveTo>
                    <a:cubicBezTo>
                      <a:pt x="1370" y="5262"/>
                      <a:pt x="1656" y="5118"/>
                      <a:pt x="1954" y="5011"/>
                    </a:cubicBezTo>
                    <a:cubicBezTo>
                      <a:pt x="2174" y="5507"/>
                      <a:pt x="2490" y="5960"/>
                      <a:pt x="2890" y="6344"/>
                    </a:cubicBezTo>
                    <a:cubicBezTo>
                      <a:pt x="2192" y="6251"/>
                      <a:pt x="1568" y="5923"/>
                      <a:pt x="1100" y="5442"/>
                    </a:cubicBezTo>
                    <a:close/>
                    <a:moveTo>
                      <a:pt x="3413" y="6369"/>
                    </a:moveTo>
                    <a:lnTo>
                      <a:pt x="3413" y="3413"/>
                    </a:lnTo>
                    <a:lnTo>
                      <a:pt x="6369" y="3413"/>
                    </a:lnTo>
                    <a:cubicBezTo>
                      <a:pt x="6351" y="3908"/>
                      <a:pt x="6217" y="4389"/>
                      <a:pt x="5974" y="4811"/>
                    </a:cubicBezTo>
                    <a:cubicBezTo>
                      <a:pt x="5707" y="4642"/>
                      <a:pt x="5417" y="4551"/>
                      <a:pt x="5120" y="4551"/>
                    </a:cubicBezTo>
                    <a:cubicBezTo>
                      <a:pt x="4517" y="4551"/>
                      <a:pt x="3937" y="4926"/>
                      <a:pt x="3550" y="5575"/>
                    </a:cubicBezTo>
                    <a:cubicBezTo>
                      <a:pt x="3545" y="5585"/>
                      <a:pt x="3541" y="5596"/>
                      <a:pt x="3538" y="5606"/>
                    </a:cubicBezTo>
                    <a:lnTo>
                      <a:pt x="3516" y="5643"/>
                    </a:lnTo>
                    <a:lnTo>
                      <a:pt x="3550" y="5700"/>
                    </a:lnTo>
                    <a:cubicBezTo>
                      <a:pt x="3696" y="5931"/>
                      <a:pt x="3860" y="6125"/>
                      <a:pt x="4039" y="6280"/>
                    </a:cubicBezTo>
                    <a:cubicBezTo>
                      <a:pt x="3836" y="6329"/>
                      <a:pt x="3625" y="6360"/>
                      <a:pt x="3413" y="6369"/>
                    </a:cubicBezTo>
                    <a:close/>
                    <a:moveTo>
                      <a:pt x="5109" y="6497"/>
                    </a:moveTo>
                    <a:cubicBezTo>
                      <a:pt x="4889" y="6491"/>
                      <a:pt x="4671" y="6429"/>
                      <a:pt x="4465" y="6311"/>
                    </a:cubicBezTo>
                    <a:lnTo>
                      <a:pt x="4346" y="6235"/>
                    </a:lnTo>
                    <a:cubicBezTo>
                      <a:pt x="4142" y="6098"/>
                      <a:pt x="3948" y="5894"/>
                      <a:pt x="3777" y="5643"/>
                    </a:cubicBezTo>
                    <a:cubicBezTo>
                      <a:pt x="3984" y="5325"/>
                      <a:pt x="4230" y="5085"/>
                      <a:pt x="4503" y="4942"/>
                    </a:cubicBezTo>
                    <a:cubicBezTo>
                      <a:pt x="4461" y="5030"/>
                      <a:pt x="4437" y="5129"/>
                      <a:pt x="4437" y="5234"/>
                    </a:cubicBezTo>
                    <a:cubicBezTo>
                      <a:pt x="4437" y="5609"/>
                      <a:pt x="4745" y="5916"/>
                      <a:pt x="5120" y="5916"/>
                    </a:cubicBezTo>
                    <a:cubicBezTo>
                      <a:pt x="5495" y="5916"/>
                      <a:pt x="5803" y="5609"/>
                      <a:pt x="5803" y="5234"/>
                    </a:cubicBezTo>
                    <a:cubicBezTo>
                      <a:pt x="5803" y="5130"/>
                      <a:pt x="5779" y="5032"/>
                      <a:pt x="5738" y="4944"/>
                    </a:cubicBezTo>
                    <a:cubicBezTo>
                      <a:pt x="5806" y="4981"/>
                      <a:pt x="5874" y="5025"/>
                      <a:pt x="5939" y="5074"/>
                    </a:cubicBezTo>
                    <a:lnTo>
                      <a:pt x="5963" y="5090"/>
                    </a:lnTo>
                    <a:cubicBezTo>
                      <a:pt x="6145" y="5232"/>
                      <a:pt x="6310" y="5418"/>
                      <a:pt x="6451" y="5643"/>
                    </a:cubicBezTo>
                    <a:cubicBezTo>
                      <a:pt x="6087" y="6201"/>
                      <a:pt x="5609" y="6497"/>
                      <a:pt x="5109" y="6497"/>
                    </a:cubicBezTo>
                    <a:close/>
                  </a:path>
                </a:pathLst>
              </a:custGeom>
              <a:solidFill>
                <a:schemeClr val="bg1"/>
              </a:solidFill>
              <a:ln w="390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31" name="矩形 130"/>
            <p:cNvSpPr/>
            <p:nvPr/>
          </p:nvSpPr>
          <p:spPr>
            <a:xfrm>
              <a:off x="2899" y="3372"/>
              <a:ext cx="5034" cy="8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开展数据集审核验证、脱敏分级、专家标注</a:t>
              </a:r>
              <a:r>
                <a:rPr kumimoji="0" lang="en-US" altLang="zh-CN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</a:t>
              </a: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学习人类技巧</a:t>
              </a:r>
            </a:p>
          </p:txBody>
        </p:sp>
        <p:sp>
          <p:nvSpPr>
            <p:cNvPr id="132" name="矩形 131"/>
            <p:cNvSpPr/>
            <p:nvPr/>
          </p:nvSpPr>
          <p:spPr>
            <a:xfrm>
              <a:off x="2886" y="1938"/>
              <a:ext cx="5349" cy="1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部委协调提供全国范围企业多维信息</a:t>
              </a: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marL="171450" marR="0" lvl="0" indent="-17145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归集</a:t>
              </a: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12家</a:t>
              </a: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政府单位</a:t>
              </a: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1.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91</a:t>
              </a: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亿条</a:t>
              </a: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数据    </a:t>
              </a:r>
              <a:endPara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marL="171450" marR="0" lvl="0" indent="-17145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互联网数据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1.5</a:t>
              </a: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亿条</a:t>
              </a:r>
            </a:p>
          </p:txBody>
        </p:sp>
        <p:cxnSp>
          <p:nvCxnSpPr>
            <p:cNvPr id="133" name="直接连接符 132"/>
            <p:cNvCxnSpPr/>
            <p:nvPr/>
          </p:nvCxnSpPr>
          <p:spPr>
            <a:xfrm flipH="1">
              <a:off x="2717" y="3231"/>
              <a:ext cx="11141" cy="0"/>
            </a:xfrm>
            <a:prstGeom prst="line">
              <a:avLst/>
            </a:prstGeom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矩形 133"/>
            <p:cNvSpPr/>
            <p:nvPr/>
          </p:nvSpPr>
          <p:spPr>
            <a:xfrm>
              <a:off x="8691" y="1857"/>
              <a:ext cx="5033" cy="1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招投标文件文献资料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43</a:t>
              </a: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万份</a:t>
              </a:r>
              <a:endParaRPr kumimoji="0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marL="171450" marR="0" lvl="0" indent="-17145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基模训练数据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5.2T</a:t>
              </a:r>
              <a:endPara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marL="171450" marR="0" lvl="0" indent="-17145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法律法规类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40G</a:t>
              </a: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、外域归集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19.2G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8409" y="3307"/>
              <a:ext cx="5287" cy="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110</a:t>
              </a:r>
              <a:r>
                <a:rPr kumimoji="0" lang="zh-CN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余名</a:t>
              </a: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专家参与语料训练、模型测评</a:t>
              </a:r>
              <a:r>
                <a:rPr kumimoji="0" lang="en-US" altLang="zh-CN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，</a:t>
              </a:r>
              <a:r>
                <a: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贡献个体经验</a:t>
              </a:r>
            </a:p>
          </p:txBody>
        </p:sp>
        <p:sp>
          <p:nvSpPr>
            <p:cNvPr id="142" name="圆角矩形 141"/>
            <p:cNvSpPr/>
            <p:nvPr/>
          </p:nvSpPr>
          <p:spPr>
            <a:xfrm>
              <a:off x="2886" y="4148"/>
              <a:ext cx="2029" cy="583"/>
            </a:xfrm>
            <a:prstGeom prst="roundRect">
              <a:avLst/>
            </a:prstGeom>
            <a:gradFill>
              <a:gsLst>
                <a:gs pos="0">
                  <a:schemeClr val="accent1">
                    <a:alpha val="70000"/>
                    <a:lumMod val="67000"/>
                    <a:lumOff val="33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ea"/>
                </a:rPr>
                <a:t>市场主体库</a:t>
              </a: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4574" y="4209"/>
              <a:ext cx="1968" cy="46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66610</a:t>
              </a: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个</a:t>
              </a:r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9888" y="4148"/>
              <a:ext cx="2029" cy="583"/>
            </a:xfrm>
            <a:prstGeom prst="roundRect">
              <a:avLst/>
            </a:prstGeom>
            <a:gradFill>
              <a:gsLst>
                <a:gs pos="0">
                  <a:schemeClr val="accent1">
                    <a:alpha val="70000"/>
                    <a:lumMod val="67000"/>
                    <a:lumOff val="33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ea"/>
                </a:rPr>
                <a:t>评标专家库</a:t>
              </a: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11623" y="4209"/>
              <a:ext cx="1968" cy="46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16000+</a:t>
              </a: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个</a:t>
              </a:r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6387" y="4148"/>
              <a:ext cx="2029" cy="583"/>
            </a:xfrm>
            <a:prstGeom prst="roundRect">
              <a:avLst/>
            </a:prstGeom>
            <a:gradFill>
              <a:gsLst>
                <a:gs pos="0">
                  <a:schemeClr val="accent1">
                    <a:alpha val="70000"/>
                    <a:lumMod val="67000"/>
                    <a:lumOff val="33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ea"/>
                </a:rPr>
                <a:t>项目信息库</a:t>
              </a: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8076" y="4209"/>
              <a:ext cx="1968" cy="46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69167</a:t>
              </a: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个</a:t>
              </a:r>
            </a:p>
          </p:txBody>
        </p:sp>
        <p:sp>
          <p:nvSpPr>
            <p:cNvPr id="148" name="AutoShape 112"/>
            <p:cNvSpPr>
              <a:spLocks noChangeArrowheads="1"/>
            </p:cNvSpPr>
            <p:nvPr/>
          </p:nvSpPr>
          <p:spPr bwMode="gray">
            <a:xfrm rot="10800000">
              <a:off x="4964" y="4814"/>
              <a:ext cx="6938" cy="377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563C1">
                    <a:gamma/>
                    <a:tint val="0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3" name="图片 12" descr="/Users/mac-zp/Library/Containers/com.kingsoft.wpsoffice.mac/Data/tmp/photoeditapp/20251228115149/temp.pngte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72000" y="2124075"/>
            <a:ext cx="4403090" cy="2406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16145" y="923925"/>
            <a:ext cx="41255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——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第二大脑在海量招投标异构数据中通过萃取和重组，发现人类难以察觉的隐性关联。把“死数据”变成了“活知识”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；</a:t>
            </a:r>
            <a:endParaRPr lang="zh-CN" altLang="en-US" sz="1000">
              <a:solidFill>
                <a:schemeClr val="bg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——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第二大脑通过学习招投标专家经验，将老专家的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“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私经验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”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固化为招投标监管系统的“泛智慧”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；</a:t>
            </a:r>
            <a:endParaRPr lang="zh-CN" altLang="en-US" sz="1000">
              <a:solidFill>
                <a:schemeClr val="bg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——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第二大脑在运行中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，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通过自主学习，具备自我进化的能力，越用越聪明。</a:t>
            </a:r>
          </a:p>
        </p:txBody>
      </p:sp>
      <p:pic>
        <p:nvPicPr>
          <p:cNvPr id="7" name="图片 6" descr="/Users/mac-zp/Library/Containers/com.kingsoft.wpsoffice.mac/Data/tmp/photoeditapp/20251228120327/temp.pngtemp"/>
          <p:cNvPicPr>
            <a:picLocks noChangeAspect="1"/>
          </p:cNvPicPr>
          <p:nvPr/>
        </p:nvPicPr>
        <p:blipFill>
          <a:blip r:embed="rId6"/>
          <a:srcRect l="1010" t="10719" r="1750" b="18634"/>
          <a:stretch>
            <a:fillRect/>
          </a:stretch>
        </p:blipFill>
        <p:spPr>
          <a:xfrm>
            <a:off x="241300" y="2637790"/>
            <a:ext cx="4184650" cy="1917065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1286510" y="314960"/>
            <a:ext cx="65709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实践案例</a:t>
            </a:r>
            <a:r>
              <a:rPr lang="en-US" altLang="zh-CN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：</a:t>
            </a:r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灵犀第二大脑在招投标专网的应用实例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;p15"/>
          <p:cNvSpPr txBox="1"/>
          <p:nvPr/>
        </p:nvSpPr>
        <p:spPr>
          <a:xfrm>
            <a:off x="3467776" y="4560957"/>
            <a:ext cx="2094600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Impact" panose="020B0806030902050204"/>
              </a:rPr>
              <a:t>灵犀  第二大脑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08512" y="866090"/>
            <a:ext cx="69268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在内网</a:t>
            </a:r>
            <a:r>
              <a:rPr kumimoji="1" lang="en-US" altLang="zh-CN" sz="2400" dirty="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+</a:t>
            </a:r>
            <a:r>
              <a:rPr kumimoji="1" lang="zh-CN" altLang="en-US" sz="2400" dirty="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国芯条件下</a:t>
            </a:r>
            <a:r>
              <a:rPr kumimoji="1" lang="en-US" altLang="zh-CN" sz="2400" dirty="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   </a:t>
            </a:r>
            <a:r>
              <a:rPr kumimoji="1" lang="zh-CN" altLang="en-US" sz="2400" dirty="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每一个组织的知识引擎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16635" y="1791970"/>
            <a:ext cx="768921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i="0" dirty="0">
                <a:solidFill>
                  <a:srgbClr val="E3E3E3"/>
                </a:solidFill>
                <a:effectLst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养育一个 懂我数、知我意、谋我策、替我做、安我心 的第二大脑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453390" y="364490"/>
            <a:ext cx="3014345" cy="276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用国产加速卡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在内网专网中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通过知识的萃取与重组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“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死数据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”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向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“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活知识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”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的跃迁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“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私经验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”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向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“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泛智慧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”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的转化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做到知识的降维与生成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两智</a:t>
            </a:r>
            <a:r>
              <a:rPr lang="en-US" altLang="zh-CN" sz="1000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（</a:t>
            </a:r>
            <a:r>
              <a:rPr lang="zh-CN" altLang="en-US" sz="1000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人类智能与人工智能</a:t>
            </a:r>
            <a:r>
              <a:rPr lang="en-US" altLang="zh-CN" sz="1000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）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融合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数实</a:t>
            </a:r>
            <a:r>
              <a:rPr lang="en-US" altLang="zh-CN" sz="1000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（</a:t>
            </a:r>
            <a:r>
              <a:rPr lang="zh-CN" altLang="en-US" sz="1000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数字空间与实体空间</a:t>
            </a:r>
            <a:r>
              <a:rPr lang="en-US" altLang="zh-CN" sz="1000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）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联动</a:t>
            </a:r>
          </a:p>
        </p:txBody>
      </p:sp>
      <p:sp>
        <p:nvSpPr>
          <p:cNvPr id="2" name="Google Shape;84;p15"/>
          <p:cNvSpPr txBox="1"/>
          <p:nvPr/>
        </p:nvSpPr>
        <p:spPr>
          <a:xfrm>
            <a:off x="5445125" y="348615"/>
            <a:ext cx="3387090" cy="276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国芯异构超节点与算子适配优化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业务本体离线迭代与灰度更新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自然语言交互与意图路由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视觉拓扑感知与跨模态对齐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超长上下文与长期记忆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+ 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向量图谱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RAG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动态本体逻辑映射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多模型协同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+ 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强化学习智能体泛化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数实融合的业务数字孪生与全域联动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建立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MCP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与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A2A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的安全体系</a:t>
            </a:r>
          </a:p>
        </p:txBody>
      </p:sp>
      <p:sp>
        <p:nvSpPr>
          <p:cNvPr id="5" name="Google Shape;83;p15"/>
          <p:cNvSpPr txBox="1"/>
          <p:nvPr/>
        </p:nvSpPr>
        <p:spPr>
          <a:xfrm>
            <a:off x="3467776" y="4560957"/>
            <a:ext cx="2094600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Impact" panose="020B0806030902050204"/>
              </a:rPr>
              <a:t>灵犀  第二大脑</a:t>
            </a:r>
          </a:p>
        </p:txBody>
      </p:sp>
      <p:sp>
        <p:nvSpPr>
          <p:cNvPr id="3" name="Google Shape;84;p15"/>
          <p:cNvSpPr txBox="1"/>
          <p:nvPr/>
        </p:nvSpPr>
        <p:spPr>
          <a:xfrm>
            <a:off x="3535680" y="456565"/>
            <a:ext cx="1966595" cy="255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解决“好用与进化”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解决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“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感知与记忆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解决“思考与逻辑”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解决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“</a:t>
            </a:r>
            <a:r>
              <a:rPr lang="zh-CN" altLang="en-US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行动与安全</a:t>
            </a:r>
            <a:r>
              <a:rPr lang="en-US" altLang="zh-CN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”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265045" y="2448560"/>
            <a:ext cx="4863465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265045" y="1090295"/>
            <a:ext cx="4863465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442085" y="3059430"/>
            <a:ext cx="6510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/>
                <a:latin typeface="方正兰亭黑简体" panose="02000000000000000000" charset="-122"/>
                <a:ea typeface="方正兰亭黑简体" panose="02000000000000000000" charset="-122"/>
              </a:rPr>
              <a:t>场景需求</a:t>
            </a:r>
            <a:r>
              <a:rPr lang="en-US" altLang="zh-CN" sz="1800" b="1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/>
                <a:latin typeface="方正兰亭黑简体" panose="02000000000000000000" charset="-122"/>
                <a:ea typeface="方正兰亭黑简体" panose="02000000000000000000" charset="-122"/>
              </a:rPr>
              <a:t>                 </a:t>
            </a:r>
            <a:r>
              <a:rPr lang="zh-CN" altLang="en-US" sz="1800" b="1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/>
                <a:latin typeface="方正兰亭黑简体" panose="02000000000000000000" charset="-122"/>
                <a:ea typeface="方正兰亭黑简体" panose="02000000000000000000" charset="-122"/>
              </a:rPr>
              <a:t>业务价值</a:t>
            </a:r>
            <a:r>
              <a:rPr lang="en-US" altLang="zh-CN" sz="1800" b="1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/>
                <a:latin typeface="方正兰亭黑简体" panose="02000000000000000000" charset="-122"/>
                <a:ea typeface="方正兰亭黑简体" panose="02000000000000000000" charset="-122"/>
              </a:rPr>
              <a:t>                      </a:t>
            </a:r>
            <a:r>
              <a:rPr lang="zh-CN" altLang="en-US" sz="1800" b="1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/>
                <a:latin typeface="方正兰亭黑简体" panose="02000000000000000000" charset="-122"/>
                <a:ea typeface="方正兰亭黑简体" panose="02000000000000000000" charset="-122"/>
              </a:rPr>
              <a:t>技术实现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535680" y="671195"/>
            <a:ext cx="0" cy="244411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5348605" y="671195"/>
            <a:ext cx="0" cy="244411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4" grpId="1"/>
      <p:bldP spid="2" grpId="0"/>
      <p:bldP spid="2" grpId="1"/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51510" y="1116330"/>
            <a:ext cx="992505" cy="3589655"/>
          </a:xfrm>
          <a:prstGeom prst="roundRect">
            <a:avLst>
              <a:gd name="adj" fmla="val 4878"/>
            </a:avLst>
          </a:prstGeom>
          <a:solidFill>
            <a:srgbClr val="FFDDDC"/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35330" y="1962785"/>
            <a:ext cx="835660" cy="810895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27710" y="2840990"/>
            <a:ext cx="843280" cy="810895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6610" y="2531745"/>
            <a:ext cx="6663690" cy="618490"/>
          </a:xfrm>
          <a:prstGeom prst="roundRect">
            <a:avLst>
              <a:gd name="adj" fmla="val 9409"/>
            </a:avLst>
          </a:prstGeom>
          <a:solidFill>
            <a:srgbClr val="FFB157"/>
          </a:solidFill>
          <a:ln w="19050">
            <a:solidFill>
              <a:srgbClr val="C3884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075815" y="3253105"/>
            <a:ext cx="6674485" cy="669290"/>
          </a:xfrm>
          <a:prstGeom prst="roundRect">
            <a:avLst>
              <a:gd name="adj" fmla="val 9409"/>
            </a:avLst>
          </a:prstGeom>
          <a:solidFill>
            <a:srgbClr val="3AB375"/>
          </a:solidFill>
          <a:ln w="19050">
            <a:solidFill>
              <a:srgbClr val="2A795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069465" y="4010660"/>
            <a:ext cx="6674485" cy="695325"/>
          </a:xfrm>
          <a:prstGeom prst="roundRect">
            <a:avLst>
              <a:gd name="adj" fmla="val 9409"/>
            </a:avLst>
          </a:prstGeom>
          <a:solidFill>
            <a:srgbClr val="368AE8"/>
          </a:solidFill>
          <a:ln w="19050">
            <a:solidFill>
              <a:srgbClr val="1F5A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8" name="textbox 10"/>
          <p:cNvSpPr/>
          <p:nvPr/>
        </p:nvSpPr>
        <p:spPr>
          <a:xfrm>
            <a:off x="542766" y="1258564"/>
            <a:ext cx="1220290" cy="422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0000"/>
              </a:lnSpc>
            </a:pPr>
            <a:endParaRPr sz="1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9525" algn="ctr" eaLnBrk="0">
              <a:lnSpc>
                <a:spcPct val="96000"/>
              </a:lnSpc>
            </a:pPr>
            <a:r>
              <a:rPr lang="en-US" altLang="zh-CN" sz="1000" b="1" spc="-29" dirty="0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6</a:t>
            </a:r>
            <a:r>
              <a:rPr sz="1000" b="1" spc="-29" dirty="0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.</a:t>
            </a:r>
            <a:r>
              <a:rPr sz="1000" b="1" spc="102" dirty="0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</a:t>
            </a:r>
            <a:r>
              <a:rPr sz="1000" b="1" spc="-8" dirty="0" err="1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安全治理</a:t>
            </a:r>
            <a:r>
              <a:rPr lang="zh-CN" sz="1000" b="1" spc="-8" dirty="0" err="1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层</a:t>
            </a:r>
            <a:endParaRPr lang="en-US" sz="1000" b="1" spc="-8" dirty="0">
              <a:solidFill>
                <a:srgbClr val="000000">
                  <a:alpha val="100000"/>
                </a:srgb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9525" algn="ctr" eaLnBrk="0">
              <a:lnSpc>
                <a:spcPct val="96000"/>
              </a:lnSpc>
            </a:pPr>
            <a:r>
              <a:rPr lang="en-US" sz="1000" b="1" spc="-8" dirty="0" err="1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底线共守</a:t>
            </a:r>
            <a:endParaRPr lang="en-US" sz="1000" b="1" spc="-8" dirty="0">
              <a:solidFill>
                <a:srgbClr val="000000">
                  <a:alpha val="100000"/>
                </a:srgb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9525" algn="ctr" eaLnBrk="0">
              <a:lnSpc>
                <a:spcPct val="96000"/>
              </a:lnSpc>
            </a:pPr>
            <a:r>
              <a:rPr lang="en-US" sz="1000" b="1" spc="8" dirty="0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</a:t>
            </a:r>
            <a:r>
              <a:rPr sz="1000" spc="8" dirty="0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(</a:t>
            </a:r>
            <a:r>
              <a:rPr lang="en-US" sz="1000" spc="8" dirty="0" err="1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放心的AI</a:t>
            </a:r>
            <a:r>
              <a:rPr sz="1000" spc="8" dirty="0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)</a:t>
            </a:r>
          </a:p>
        </p:txBody>
      </p:sp>
      <p:pic>
        <p:nvPicPr>
          <p:cNvPr id="9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19028" y="2886812"/>
            <a:ext cx="628012" cy="642162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430270" y="2546985"/>
            <a:ext cx="2214245" cy="592455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C3884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39130" y="2559685"/>
            <a:ext cx="2864485" cy="592455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C3884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350" spc="29">
                <a:solidFill>
                  <a:srgbClr val="000000"/>
                </a:solidFill>
                <a:latin typeface="方正兰亭黑简体" panose="02000000000000000000" charset="-122"/>
                <a:ea typeface="方正兰亭黑简体" panose="02000000000000000000" charset="-122"/>
                <a:cs typeface="黑体" panose="02010609060101010101" charset="-122"/>
              </a:rPr>
              <a:t> </a:t>
            </a:r>
            <a:endParaRPr kumimoji="1" lang="zh-CN" altLang="zh-CN" sz="1350" spc="29">
              <a:solidFill>
                <a:srgbClr val="000000"/>
              </a:solidFill>
              <a:latin typeface="方正兰亭黑简体" panose="02000000000000000000" charset="-122"/>
              <a:ea typeface="方正兰亭黑简体" panose="02000000000000000000" charset="-122"/>
              <a:cs typeface="黑体" panose="02010609060101010101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402965" y="3278505"/>
            <a:ext cx="1668145" cy="617855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2A795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978650" y="3286125"/>
            <a:ext cx="1649730" cy="612140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2A795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cxnSp>
        <p:nvCxnSpPr>
          <p:cNvPr id="19" name="肘形连接符 18"/>
          <p:cNvCxnSpPr>
            <a:stCxn id="2" idx="3"/>
          </p:cNvCxnSpPr>
          <p:nvPr/>
        </p:nvCxnSpPr>
        <p:spPr>
          <a:xfrm flipV="1">
            <a:off x="1644015" y="1427480"/>
            <a:ext cx="453390" cy="1483995"/>
          </a:xfrm>
          <a:prstGeom prst="bentConnector3">
            <a:avLst>
              <a:gd name="adj1" fmla="val 50000"/>
            </a:avLst>
          </a:prstGeom>
          <a:ln w="19050" cap="sq">
            <a:solidFill>
              <a:srgbClr val="A08AE5"/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" idx="3"/>
            <a:endCxn id="5" idx="1"/>
          </p:cNvCxnSpPr>
          <p:nvPr/>
        </p:nvCxnSpPr>
        <p:spPr>
          <a:xfrm flipV="1">
            <a:off x="1644015" y="2840990"/>
            <a:ext cx="442595" cy="70485"/>
          </a:xfrm>
          <a:prstGeom prst="bentConnector3">
            <a:avLst>
              <a:gd name="adj1" fmla="val 50072"/>
            </a:avLst>
          </a:prstGeom>
          <a:ln w="19050" cap="sq">
            <a:solidFill>
              <a:srgbClr val="FFB157"/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" idx="3"/>
            <a:endCxn id="7" idx="1"/>
          </p:cNvCxnSpPr>
          <p:nvPr/>
        </p:nvCxnSpPr>
        <p:spPr>
          <a:xfrm>
            <a:off x="1644015" y="2911475"/>
            <a:ext cx="425450" cy="1447165"/>
          </a:xfrm>
          <a:prstGeom prst="bentConnector3">
            <a:avLst>
              <a:gd name="adj1" fmla="val 50000"/>
            </a:avLst>
          </a:prstGeom>
          <a:ln w="19050" cap="sq">
            <a:solidFill>
              <a:srgbClr val="368AE8"/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" idx="3"/>
            <a:endCxn id="6" idx="1"/>
          </p:cNvCxnSpPr>
          <p:nvPr/>
        </p:nvCxnSpPr>
        <p:spPr>
          <a:xfrm>
            <a:off x="1644015" y="2911475"/>
            <a:ext cx="431800" cy="676275"/>
          </a:xfrm>
          <a:prstGeom prst="bentConnector3">
            <a:avLst>
              <a:gd name="adj1" fmla="val 50000"/>
            </a:avLst>
          </a:prstGeom>
          <a:ln w="19050" cap="sq">
            <a:solidFill>
              <a:srgbClr val="3AB375"/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253" y="1992713"/>
            <a:ext cx="532755" cy="723955"/>
          </a:xfrm>
          <a:prstGeom prst="rect">
            <a:avLst/>
          </a:prstGeom>
        </p:spPr>
      </p:pic>
      <p:sp>
        <p:nvSpPr>
          <p:cNvPr id="24" name="textbox 84"/>
          <p:cNvSpPr/>
          <p:nvPr/>
        </p:nvSpPr>
        <p:spPr>
          <a:xfrm>
            <a:off x="652136" y="3355244"/>
            <a:ext cx="687908" cy="21528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90000"/>
              </a:lnSpc>
            </a:pPr>
            <a:endParaRPr sz="900" dirty="0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pPr marL="9525" algn="ctr" eaLnBrk="0">
              <a:lnSpc>
                <a:spcPct val="98000"/>
              </a:lnSpc>
            </a:pPr>
            <a:r>
              <a:rPr sz="900" spc="14" dirty="0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黑体" panose="02010609060101010101" charset="-122"/>
              </a:rPr>
              <a:t>动态脱敏</a:t>
            </a:r>
            <a:endParaRPr sz="900" dirty="0">
              <a:latin typeface="方正兰亭黑简体" panose="02000000000000000000" charset="-122"/>
              <a:ea typeface="方正兰亭黑简体" panose="02000000000000000000" charset="-122"/>
              <a:cs typeface="黑体" panose="02010609060101010101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516630" y="3536315"/>
            <a:ext cx="1329055" cy="286385"/>
            <a:chOff x="4805356" y="4082045"/>
            <a:chExt cx="2944732" cy="696160"/>
          </a:xfrm>
        </p:grpSpPr>
        <p:pic>
          <p:nvPicPr>
            <p:cNvPr id="37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6696700" y="4082045"/>
              <a:ext cx="1053388" cy="696160"/>
            </a:xfrm>
            <a:prstGeom prst="rect">
              <a:avLst/>
            </a:prstGeom>
          </p:spPr>
        </p:pic>
        <p:pic>
          <p:nvPicPr>
            <p:cNvPr id="38" name="picture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4805356" y="4165180"/>
              <a:ext cx="492922" cy="572936"/>
            </a:xfrm>
            <a:prstGeom prst="rect">
              <a:avLst/>
            </a:prstGeom>
          </p:spPr>
        </p:pic>
        <p:pic>
          <p:nvPicPr>
            <p:cNvPr id="39" name="picture 4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6068326" y="4195987"/>
              <a:ext cx="511331" cy="511324"/>
            </a:xfrm>
            <a:prstGeom prst="rect">
              <a:avLst/>
            </a:prstGeom>
          </p:spPr>
        </p:pic>
        <p:pic>
          <p:nvPicPr>
            <p:cNvPr id="40" name="picture 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5378381" y="4239102"/>
              <a:ext cx="616062" cy="412785"/>
            </a:xfrm>
            <a:prstGeom prst="rect">
              <a:avLst/>
            </a:prstGeom>
          </p:spPr>
        </p:pic>
      </p:grpSp>
      <p:sp>
        <p:nvSpPr>
          <p:cNvPr id="41" name="textbox 58"/>
          <p:cNvSpPr/>
          <p:nvPr/>
        </p:nvSpPr>
        <p:spPr>
          <a:xfrm>
            <a:off x="3395345" y="3290570"/>
            <a:ext cx="1724660" cy="3098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9525" algn="ctr" eaLnBrk="0">
              <a:lnSpc>
                <a:spcPct val="99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超长上下文与长期记忆</a:t>
            </a:r>
            <a:r>
              <a:rPr lang="en-US" altLang="zh-CN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</a:p>
          <a:p>
            <a:pPr marL="9525" algn="ctr" eaLnBrk="0">
              <a:lnSpc>
                <a:spcPct val="99000"/>
              </a:lnSpc>
            </a:pPr>
            <a:r>
              <a:rPr lang="en-US" altLang="zh-CN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+ </a:t>
            </a:r>
            <a:r>
              <a:rPr lang="zh-CN" altLang="en-US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向量图谱</a:t>
            </a:r>
            <a:r>
              <a:rPr lang="en-US" altLang="zh-CN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RAG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3410585" y="4062095"/>
            <a:ext cx="2533650" cy="618490"/>
            <a:chOff x="3325973" y="3948656"/>
            <a:chExt cx="2533421" cy="753987"/>
          </a:xfrm>
        </p:grpSpPr>
        <p:sp>
          <p:nvSpPr>
            <p:cNvPr id="44" name="圆角矩形 43"/>
            <p:cNvSpPr/>
            <p:nvPr/>
          </p:nvSpPr>
          <p:spPr>
            <a:xfrm>
              <a:off x="3325973" y="3948656"/>
              <a:ext cx="2533421" cy="753987"/>
            </a:xfrm>
            <a:prstGeom prst="roundRect">
              <a:avLst>
                <a:gd name="adj" fmla="val 9409"/>
              </a:avLst>
            </a:prstGeom>
            <a:solidFill>
              <a:schemeClr val="bg1"/>
            </a:solidFill>
            <a:ln w="12700">
              <a:solidFill>
                <a:srgbClr val="1F5AA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latin typeface="方正兰亭黑简体" panose="02000000000000000000" charset="-122"/>
                <a:ea typeface="方正兰亭黑简体" panose="02000000000000000000" charset="-122"/>
              </a:endParaRPr>
            </a:p>
          </p:txBody>
        </p:sp>
        <p:sp>
          <p:nvSpPr>
            <p:cNvPr id="54" name="textbox 58"/>
            <p:cNvSpPr/>
            <p:nvPr/>
          </p:nvSpPr>
          <p:spPr>
            <a:xfrm>
              <a:off x="3612671" y="3967240"/>
              <a:ext cx="2008997" cy="19230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dirty="0">
                  <a:solidFill>
                    <a:schemeClr val="tx1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+mn-ea"/>
                </a:rPr>
                <a:t>国芯异构超节点与算子适配优化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095030" y="4058094"/>
            <a:ext cx="2533650" cy="622935"/>
            <a:chOff x="5972976" y="4032136"/>
            <a:chExt cx="2533650" cy="666529"/>
          </a:xfrm>
        </p:grpSpPr>
        <p:sp>
          <p:nvSpPr>
            <p:cNvPr id="56" name="圆角矩形 55"/>
            <p:cNvSpPr/>
            <p:nvPr/>
          </p:nvSpPr>
          <p:spPr>
            <a:xfrm>
              <a:off x="5972976" y="4032136"/>
              <a:ext cx="2533650" cy="666529"/>
            </a:xfrm>
            <a:prstGeom prst="roundRect">
              <a:avLst>
                <a:gd name="adj" fmla="val 9409"/>
              </a:avLst>
            </a:prstGeom>
            <a:solidFill>
              <a:schemeClr val="bg1"/>
            </a:solidFill>
            <a:ln w="12700">
              <a:solidFill>
                <a:srgbClr val="1F5AA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方正兰亭黑简体" panose="02000000000000000000" charset="-122"/>
                <a:ea typeface="方正兰亭黑简体" panose="02000000000000000000" charset="-122"/>
              </a:endParaRPr>
            </a:p>
          </p:txBody>
        </p:sp>
        <p:pic>
          <p:nvPicPr>
            <p:cNvPr id="57" name="picture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76366" y="4182831"/>
              <a:ext cx="321507" cy="313652"/>
            </a:xfrm>
            <a:prstGeom prst="rect">
              <a:avLst/>
            </a:prstGeom>
          </p:spPr>
        </p:pic>
        <p:sp>
          <p:nvSpPr>
            <p:cNvPr id="58" name="textbox 56"/>
            <p:cNvSpPr/>
            <p:nvPr/>
          </p:nvSpPr>
          <p:spPr>
            <a:xfrm>
              <a:off x="6002527" y="4524843"/>
              <a:ext cx="2474318" cy="161482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81000"/>
                </a:lnSpc>
              </a:pPr>
              <a:endParaRPr sz="1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endParaRPr>
            </a:p>
            <a:p>
              <a:pPr marL="9525" algn="ctr" eaLnBrk="0">
                <a:lnSpc>
                  <a:spcPct val="95000"/>
                </a:lnSpc>
              </a:pPr>
              <a:r>
                <a:rPr lang="zh-CN" altLang="en-US" sz="800" dirty="0"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</a:rPr>
                <a:t>模型算法</a:t>
              </a:r>
              <a:r>
                <a:rPr lang="en-US" altLang="zh-CN" sz="800" dirty="0"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</a:rPr>
                <a:t>-</a:t>
              </a:r>
              <a:r>
                <a:rPr lang="zh-CN" altLang="en-US" sz="800" dirty="0"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</a:rPr>
                <a:t>业务本体</a:t>
              </a:r>
              <a:r>
                <a:rPr lang="en-US" altLang="zh-CN" sz="800" dirty="0"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</a:rPr>
                <a:t>-</a:t>
              </a:r>
              <a:r>
                <a:rPr lang="zh-CN" altLang="en-US" sz="800" dirty="0"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</a:rPr>
                <a:t>执行策略</a:t>
              </a:r>
              <a:r>
                <a:rPr lang="en-US" altLang="zh-CN" sz="800" dirty="0"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</a:rPr>
                <a:t> </a:t>
              </a:r>
              <a:r>
                <a:rPr lang="zh-CN" altLang="en-US" sz="800" b="1" dirty="0"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</a:rPr>
                <a:t>三维一体动态迭代</a:t>
              </a:r>
            </a:p>
          </p:txBody>
        </p:sp>
        <p:pic>
          <p:nvPicPr>
            <p:cNvPr id="59" name="picture 7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40793" y="4221014"/>
              <a:ext cx="327995" cy="258789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06118" y="4115840"/>
              <a:ext cx="507210" cy="378622"/>
            </a:xfrm>
            <a:prstGeom prst="rect">
              <a:avLst/>
            </a:prstGeom>
          </p:spPr>
        </p:pic>
        <p:pic>
          <p:nvPicPr>
            <p:cNvPr id="61" name="图形 60" descr="光盘 轮廓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7830204" y="4171574"/>
              <a:ext cx="361779" cy="361779"/>
            </a:xfrm>
            <a:prstGeom prst="rect">
              <a:avLst/>
            </a:prstGeom>
          </p:spPr>
        </p:pic>
        <p:sp>
          <p:nvSpPr>
            <p:cNvPr id="62" name="textbox 36"/>
            <p:cNvSpPr/>
            <p:nvPr/>
          </p:nvSpPr>
          <p:spPr>
            <a:xfrm>
              <a:off x="6132937" y="4052503"/>
              <a:ext cx="2213493" cy="188606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ctr" rtl="0" eaLnBrk="0">
                <a:lnSpc>
                  <a:spcPct val="78000"/>
                </a:lnSpc>
              </a:pPr>
              <a:endParaRPr sz="1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endParaRPr>
            </a:p>
            <a:p>
              <a:pPr marL="9525" algn="ctr" eaLnBrk="0">
                <a:lnSpc>
                  <a:spcPct val="95000"/>
                </a:lnSpc>
              </a:pPr>
              <a:r>
                <a:rPr lang="zh-CN" altLang="en-US" sz="900" dirty="0">
                  <a:solidFill>
                    <a:schemeClr val="tx1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+mn-ea"/>
                </a:rPr>
                <a:t>业务本体离线迭代与灰度更新</a:t>
              </a:r>
            </a:p>
          </p:txBody>
        </p:sp>
      </p:grpSp>
      <p:sp>
        <p:nvSpPr>
          <p:cNvPr id="63" name="textbox 28"/>
          <p:cNvSpPr/>
          <p:nvPr/>
        </p:nvSpPr>
        <p:spPr>
          <a:xfrm>
            <a:off x="7259955" y="3326130"/>
            <a:ext cx="1219200" cy="2101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1000"/>
              </a:lnSpc>
            </a:pPr>
            <a:r>
              <a:rPr sz="900" spc="-8" dirty="0" err="1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动态本体</a:t>
            </a:r>
            <a:r>
              <a:rPr lang="zh-CN" altLang="en-US" sz="900" spc="-8" dirty="0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逻辑</a:t>
            </a:r>
            <a:r>
              <a:rPr sz="900" spc="-8" dirty="0" err="1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映射</a:t>
            </a:r>
            <a:r>
              <a:rPr lang="zh-CN" altLang="en-US" sz="900" spc="-8" dirty="0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    </a:t>
            </a:r>
            <a:endParaRPr sz="9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2097405" y="1115695"/>
            <a:ext cx="6652895" cy="622935"/>
            <a:chOff x="1953627" y="1315233"/>
            <a:chExt cx="6652728" cy="705708"/>
          </a:xfrm>
        </p:grpSpPr>
        <p:sp>
          <p:nvSpPr>
            <p:cNvPr id="130" name="圆角矩形 129"/>
            <p:cNvSpPr/>
            <p:nvPr/>
          </p:nvSpPr>
          <p:spPr>
            <a:xfrm>
              <a:off x="1953627" y="1315233"/>
              <a:ext cx="6652728" cy="705708"/>
            </a:xfrm>
            <a:prstGeom prst="roundRect">
              <a:avLst>
                <a:gd name="adj" fmla="val 9409"/>
              </a:avLst>
            </a:prstGeom>
            <a:solidFill>
              <a:srgbClr val="A08AE5"/>
            </a:solidFill>
            <a:ln w="190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方正兰亭黑简体" panose="02000000000000000000" charset="-122"/>
                <a:ea typeface="方正兰亭黑简体" panose="02000000000000000000" charset="-122"/>
              </a:endParaRPr>
            </a:p>
          </p:txBody>
        </p:sp>
        <p:sp>
          <p:nvSpPr>
            <p:cNvPr id="131" name="圆角矩形 130"/>
            <p:cNvSpPr/>
            <p:nvPr/>
          </p:nvSpPr>
          <p:spPr>
            <a:xfrm>
              <a:off x="3293566" y="1353925"/>
              <a:ext cx="2484728" cy="632624"/>
            </a:xfrm>
            <a:prstGeom prst="roundRect">
              <a:avLst>
                <a:gd name="adj" fmla="val 9409"/>
              </a:avLst>
            </a:prstGeom>
            <a:solidFill>
              <a:schemeClr val="bg1"/>
            </a:solidFill>
            <a:ln w="1270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方正兰亭黑简体" panose="02000000000000000000" charset="-122"/>
                <a:ea typeface="方正兰亭黑简体" panose="02000000000000000000" charset="-122"/>
              </a:endParaRPr>
            </a:p>
          </p:txBody>
        </p:sp>
        <p:sp>
          <p:nvSpPr>
            <p:cNvPr id="132" name="圆角矩形 131"/>
            <p:cNvSpPr/>
            <p:nvPr/>
          </p:nvSpPr>
          <p:spPr>
            <a:xfrm>
              <a:off x="5972974" y="1347888"/>
              <a:ext cx="2533421" cy="632315"/>
            </a:xfrm>
            <a:prstGeom prst="roundRect">
              <a:avLst>
                <a:gd name="adj" fmla="val 9409"/>
              </a:avLst>
            </a:prstGeom>
            <a:solidFill>
              <a:schemeClr val="bg1"/>
            </a:solidFill>
            <a:ln w="1270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方正兰亭黑简体" panose="02000000000000000000" charset="-122"/>
                <a:ea typeface="方正兰亭黑简体" panose="02000000000000000000" charset="-122"/>
              </a:endParaRPr>
            </a:p>
          </p:txBody>
        </p:sp>
        <p:sp>
          <p:nvSpPr>
            <p:cNvPr id="133" name="textbox 20"/>
            <p:cNvSpPr/>
            <p:nvPr/>
          </p:nvSpPr>
          <p:spPr>
            <a:xfrm>
              <a:off x="3293481" y="1391433"/>
              <a:ext cx="2605405" cy="18161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marL="9525" algn="ctr" eaLnBrk="0">
                <a:lnSpc>
                  <a:spcPct val="98000"/>
                </a:lnSpc>
              </a:pPr>
              <a:r>
                <a:rPr lang="zh-CN" altLang="en-US" sz="900" dirty="0">
                  <a:solidFill>
                    <a:schemeClr val="tx1">
                      <a:alpha val="100000"/>
                    </a:schemeClr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</a:rPr>
                <a:t> </a:t>
              </a:r>
              <a:r>
                <a:rPr lang="zh-CN" altLang="en-US" sz="900" dirty="0">
                  <a:solidFill>
                    <a:schemeClr val="tx1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+mn-ea"/>
                </a:rPr>
                <a:t>数实融合的业务数字孪生与全域联动</a:t>
              </a:r>
            </a:p>
          </p:txBody>
        </p:sp>
      </p:grpSp>
      <p:sp>
        <p:nvSpPr>
          <p:cNvPr id="147" name="圆角矩形 146"/>
          <p:cNvSpPr/>
          <p:nvPr/>
        </p:nvSpPr>
        <p:spPr>
          <a:xfrm>
            <a:off x="2097405" y="1827530"/>
            <a:ext cx="6652895" cy="622935"/>
          </a:xfrm>
          <a:prstGeom prst="roundRect">
            <a:avLst>
              <a:gd name="adj" fmla="val 9409"/>
            </a:avLst>
          </a:prstGeom>
          <a:solidFill>
            <a:srgbClr val="EE85AB"/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cxnSp>
        <p:nvCxnSpPr>
          <p:cNvPr id="149" name="肘形连接符 148"/>
          <p:cNvCxnSpPr>
            <a:endCxn id="147" idx="1"/>
          </p:cNvCxnSpPr>
          <p:nvPr/>
        </p:nvCxnSpPr>
        <p:spPr>
          <a:xfrm rot="16200000">
            <a:off x="1578610" y="2415540"/>
            <a:ext cx="795020" cy="242570"/>
          </a:xfrm>
          <a:prstGeom prst="bentConnector2">
            <a:avLst/>
          </a:prstGeom>
          <a:ln w="19050" cap="sq">
            <a:solidFill>
              <a:srgbClr val="F23F2E"/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/>
        </p:nvSpPr>
        <p:spPr>
          <a:xfrm>
            <a:off x="730250" y="3822065"/>
            <a:ext cx="843280" cy="810895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219" name="圆角矩形 218"/>
          <p:cNvSpPr/>
          <p:nvPr/>
        </p:nvSpPr>
        <p:spPr>
          <a:xfrm>
            <a:off x="3448050" y="2000885"/>
            <a:ext cx="1332230" cy="449580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pic>
        <p:nvPicPr>
          <p:cNvPr id="220" name="图片 219"/>
          <p:cNvPicPr>
            <a:picLocks noChangeAspect="1"/>
          </p:cNvPicPr>
          <p:nvPr/>
        </p:nvPicPr>
        <p:blipFill>
          <a:blip r:embed="rId15"/>
          <a:srcRect l="4341" t="10203" r="70111" b="62279"/>
          <a:stretch>
            <a:fillRect/>
          </a:stretch>
        </p:blipFill>
        <p:spPr>
          <a:xfrm>
            <a:off x="3532088" y="2119497"/>
            <a:ext cx="535138" cy="315421"/>
          </a:xfrm>
          <a:prstGeom prst="rect">
            <a:avLst/>
          </a:prstGeom>
        </p:spPr>
      </p:pic>
      <p:pic>
        <p:nvPicPr>
          <p:cNvPr id="221" name="图片 220"/>
          <p:cNvPicPr>
            <a:picLocks noChangeAspect="1"/>
          </p:cNvPicPr>
          <p:nvPr/>
        </p:nvPicPr>
        <p:blipFill>
          <a:blip r:embed="rId15"/>
          <a:srcRect l="4460" t="40096" r="69991" b="31347"/>
          <a:stretch>
            <a:fillRect/>
          </a:stretch>
        </p:blipFill>
        <p:spPr>
          <a:xfrm>
            <a:off x="4156206" y="2108853"/>
            <a:ext cx="535139" cy="327327"/>
          </a:xfrm>
          <a:prstGeom prst="rect">
            <a:avLst/>
          </a:prstGeom>
        </p:spPr>
      </p:pic>
      <p:sp>
        <p:nvSpPr>
          <p:cNvPr id="223" name="圆角矩形 222"/>
          <p:cNvSpPr/>
          <p:nvPr/>
        </p:nvSpPr>
        <p:spPr>
          <a:xfrm>
            <a:off x="4933950" y="1992630"/>
            <a:ext cx="1019810" cy="449580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pic>
        <p:nvPicPr>
          <p:cNvPr id="224" name="图片 223"/>
          <p:cNvPicPr>
            <a:picLocks noChangeAspect="1"/>
          </p:cNvPicPr>
          <p:nvPr/>
        </p:nvPicPr>
        <p:blipFill>
          <a:blip r:embed="rId15"/>
          <a:srcRect l="35141" t="43262" r="52659" b="27904"/>
          <a:stretch>
            <a:fillRect/>
          </a:stretch>
        </p:blipFill>
        <p:spPr>
          <a:xfrm>
            <a:off x="5542972" y="2094095"/>
            <a:ext cx="255535" cy="330506"/>
          </a:xfrm>
          <a:prstGeom prst="rect">
            <a:avLst/>
          </a:prstGeom>
        </p:spPr>
      </p:pic>
      <p:pic>
        <p:nvPicPr>
          <p:cNvPr id="225" name="图片 224"/>
          <p:cNvPicPr>
            <a:picLocks noChangeAspect="1"/>
          </p:cNvPicPr>
          <p:nvPr/>
        </p:nvPicPr>
        <p:blipFill>
          <a:blip r:embed="rId15"/>
          <a:srcRect l="35141" t="11576" r="52659" b="60643"/>
          <a:stretch>
            <a:fillRect/>
          </a:stretch>
        </p:blipFill>
        <p:spPr>
          <a:xfrm>
            <a:off x="5145916" y="2111237"/>
            <a:ext cx="255535" cy="318436"/>
          </a:xfrm>
          <a:prstGeom prst="rect">
            <a:avLst/>
          </a:prstGeom>
        </p:spPr>
      </p:pic>
      <p:sp>
        <p:nvSpPr>
          <p:cNvPr id="227" name="圆角矩形 226"/>
          <p:cNvSpPr/>
          <p:nvPr/>
        </p:nvSpPr>
        <p:spPr>
          <a:xfrm>
            <a:off x="6122670" y="1988185"/>
            <a:ext cx="1019810" cy="449580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pic>
        <p:nvPicPr>
          <p:cNvPr id="228" name="图片 227"/>
          <p:cNvPicPr>
            <a:picLocks noChangeAspect="1"/>
          </p:cNvPicPr>
          <p:nvPr/>
        </p:nvPicPr>
        <p:blipFill>
          <a:blip r:embed="rId15"/>
          <a:srcRect l="52219" t="43262" r="36039" b="27904"/>
          <a:stretch>
            <a:fillRect/>
          </a:stretch>
        </p:blipFill>
        <p:spPr>
          <a:xfrm>
            <a:off x="6748168" y="2086528"/>
            <a:ext cx="245952" cy="330506"/>
          </a:xfrm>
          <a:prstGeom prst="rect">
            <a:avLst/>
          </a:prstGeom>
        </p:spPr>
      </p:pic>
      <p:pic>
        <p:nvPicPr>
          <p:cNvPr id="229" name="图片 228"/>
          <p:cNvPicPr>
            <a:picLocks noChangeAspect="1"/>
          </p:cNvPicPr>
          <p:nvPr/>
        </p:nvPicPr>
        <p:blipFill>
          <a:blip r:embed="rId15"/>
          <a:srcRect l="52219" t="11642" r="36533" b="60739"/>
          <a:stretch>
            <a:fillRect/>
          </a:stretch>
        </p:blipFill>
        <p:spPr>
          <a:xfrm>
            <a:off x="6339266" y="2108022"/>
            <a:ext cx="235610" cy="316580"/>
          </a:xfrm>
          <a:prstGeom prst="rect">
            <a:avLst/>
          </a:prstGeom>
        </p:spPr>
      </p:pic>
      <p:sp>
        <p:nvSpPr>
          <p:cNvPr id="231" name="圆角矩形 230"/>
          <p:cNvSpPr/>
          <p:nvPr/>
        </p:nvSpPr>
        <p:spPr>
          <a:xfrm>
            <a:off x="7275195" y="1981200"/>
            <a:ext cx="1332230" cy="448945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pic>
        <p:nvPicPr>
          <p:cNvPr id="232" name="图片 231"/>
          <p:cNvPicPr>
            <a:picLocks noChangeAspect="1"/>
          </p:cNvPicPr>
          <p:nvPr/>
        </p:nvPicPr>
        <p:blipFill>
          <a:blip r:embed="rId15"/>
          <a:srcRect l="68598" t="43262" r="4897" b="27904"/>
          <a:stretch>
            <a:fillRect/>
          </a:stretch>
        </p:blipFill>
        <p:spPr>
          <a:xfrm>
            <a:off x="7970764" y="2087838"/>
            <a:ext cx="555171" cy="330506"/>
          </a:xfrm>
          <a:prstGeom prst="rect">
            <a:avLst/>
          </a:prstGeom>
        </p:spPr>
      </p:pic>
      <p:pic>
        <p:nvPicPr>
          <p:cNvPr id="233" name="图片 232"/>
          <p:cNvPicPr>
            <a:picLocks noChangeAspect="1"/>
          </p:cNvPicPr>
          <p:nvPr/>
        </p:nvPicPr>
        <p:blipFill>
          <a:blip r:embed="rId15"/>
          <a:srcRect l="68598" t="11373" r="4897" b="61185"/>
          <a:stretch>
            <a:fillRect/>
          </a:stretch>
        </p:blipFill>
        <p:spPr>
          <a:xfrm>
            <a:off x="7362502" y="2103791"/>
            <a:ext cx="555171" cy="314553"/>
          </a:xfrm>
          <a:prstGeom prst="rect">
            <a:avLst/>
          </a:prstGeom>
        </p:spPr>
      </p:pic>
      <p:sp>
        <p:nvSpPr>
          <p:cNvPr id="235" name="文本框 234"/>
          <p:cNvSpPr txBox="1"/>
          <p:nvPr/>
        </p:nvSpPr>
        <p:spPr>
          <a:xfrm>
            <a:off x="3841058" y="1981882"/>
            <a:ext cx="835057" cy="22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方正兰亭黑简体" panose="02000000000000000000" charset="-122"/>
                <a:ea typeface="方正兰亭黑简体" panose="02000000000000000000" charset="-122"/>
              </a:rPr>
              <a:t>感知域</a:t>
            </a:r>
          </a:p>
        </p:txBody>
      </p:sp>
      <p:sp>
        <p:nvSpPr>
          <p:cNvPr id="236" name="文本框 235"/>
          <p:cNvSpPr txBox="1"/>
          <p:nvPr/>
        </p:nvSpPr>
        <p:spPr>
          <a:xfrm>
            <a:off x="5183837" y="1970861"/>
            <a:ext cx="835057" cy="22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方正兰亭黑简体" panose="02000000000000000000" charset="-122"/>
                <a:ea typeface="方正兰亭黑简体" panose="02000000000000000000" charset="-122"/>
              </a:rPr>
              <a:t>分析域</a:t>
            </a:r>
          </a:p>
        </p:txBody>
      </p:sp>
      <p:sp>
        <p:nvSpPr>
          <p:cNvPr id="237" name="文本框 236"/>
          <p:cNvSpPr txBox="1"/>
          <p:nvPr/>
        </p:nvSpPr>
        <p:spPr>
          <a:xfrm>
            <a:off x="6412972" y="1965778"/>
            <a:ext cx="835057" cy="22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方正兰亭黑简体" panose="02000000000000000000" charset="-122"/>
                <a:ea typeface="方正兰亭黑简体" panose="02000000000000000000" charset="-122"/>
              </a:rPr>
              <a:t>决策域</a:t>
            </a:r>
          </a:p>
        </p:txBody>
      </p:sp>
      <p:sp>
        <p:nvSpPr>
          <p:cNvPr id="238" name="文本框 237"/>
          <p:cNvSpPr txBox="1"/>
          <p:nvPr/>
        </p:nvSpPr>
        <p:spPr>
          <a:xfrm>
            <a:off x="7681791" y="1962489"/>
            <a:ext cx="835057" cy="22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方正兰亭黑简体" panose="02000000000000000000" charset="-122"/>
                <a:ea typeface="方正兰亭黑简体" panose="02000000000000000000" charset="-122"/>
              </a:rPr>
              <a:t>执行域</a:t>
            </a:r>
          </a:p>
        </p:txBody>
      </p:sp>
      <p:pic>
        <p:nvPicPr>
          <p:cNvPr id="65" name="图片 64" descr="unnamed-1"/>
          <p:cNvPicPr>
            <a:picLocks noChangeAspect="1"/>
          </p:cNvPicPr>
          <p:nvPr/>
        </p:nvPicPr>
        <p:blipFill>
          <a:blip r:embed="rId16"/>
          <a:srcRect l="6819" t="26896" r="6813" b="31730"/>
          <a:stretch>
            <a:fillRect/>
          </a:stretch>
        </p:blipFill>
        <p:spPr>
          <a:xfrm>
            <a:off x="3691255" y="2683510"/>
            <a:ext cx="1905635" cy="450850"/>
          </a:xfrm>
          <a:prstGeom prst="rect">
            <a:avLst/>
          </a:prstGeom>
        </p:spPr>
      </p:pic>
      <p:pic>
        <p:nvPicPr>
          <p:cNvPr id="66" name="图片 65" descr="unnamed-2"/>
          <p:cNvPicPr>
            <a:picLocks noChangeAspect="1"/>
          </p:cNvPicPr>
          <p:nvPr/>
        </p:nvPicPr>
        <p:blipFill>
          <a:blip r:embed="rId17"/>
          <a:srcRect t="12852" b="32921"/>
          <a:stretch>
            <a:fillRect/>
          </a:stretch>
        </p:blipFill>
        <p:spPr>
          <a:xfrm>
            <a:off x="6599555" y="2607310"/>
            <a:ext cx="1922145" cy="527050"/>
          </a:xfrm>
          <a:prstGeom prst="rect">
            <a:avLst/>
          </a:prstGeom>
        </p:spPr>
      </p:pic>
      <p:sp>
        <p:nvSpPr>
          <p:cNvPr id="26" name="textbox 24"/>
          <p:cNvSpPr/>
          <p:nvPr/>
        </p:nvSpPr>
        <p:spPr>
          <a:xfrm>
            <a:off x="5842635" y="2673985"/>
            <a:ext cx="1169670" cy="4260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pPr algn="l" rtl="0" eaLnBrk="0">
              <a:lnSpc>
                <a:spcPct val="78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多模型协同</a:t>
            </a:r>
            <a:r>
              <a:rPr lang="en-US" altLang="zh-CN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+</a:t>
            </a:r>
          </a:p>
          <a:p>
            <a:pPr algn="l" rtl="0" eaLnBrk="0">
              <a:lnSpc>
                <a:spcPct val="78000"/>
              </a:lnSpc>
            </a:pPr>
            <a:r>
              <a:rPr lang="en-US" altLang="zh-CN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</a:p>
          <a:p>
            <a:pPr algn="l" rtl="0" eaLnBrk="0">
              <a:lnSpc>
                <a:spcPct val="78000"/>
              </a:lnSpc>
            </a:pPr>
            <a:r>
              <a:rPr lang="en-US" altLang="zh-CN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RL</a:t>
            </a:r>
            <a:r>
              <a:rPr lang="zh-CN" altLang="en-US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智能体泛化</a:t>
            </a:r>
          </a:p>
        </p:txBody>
      </p:sp>
      <p:sp>
        <p:nvSpPr>
          <p:cNvPr id="151" name="textbox 24"/>
          <p:cNvSpPr/>
          <p:nvPr/>
        </p:nvSpPr>
        <p:spPr>
          <a:xfrm>
            <a:off x="3516319" y="2607617"/>
            <a:ext cx="1760725" cy="1746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9525" algn="ctr" eaLnBrk="0">
              <a:lnSpc>
                <a:spcPct val="99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自然语言交互与意图路由</a:t>
            </a:r>
          </a:p>
        </p:txBody>
      </p:sp>
      <p:pic>
        <p:nvPicPr>
          <p:cNvPr id="67" name="图片 66" descr="unnamed-3"/>
          <p:cNvPicPr>
            <a:picLocks noChangeAspect="1"/>
          </p:cNvPicPr>
          <p:nvPr/>
        </p:nvPicPr>
        <p:blipFill>
          <a:blip r:embed="rId18"/>
          <a:srcRect l="3091" t="22121" r="5216" b="36399"/>
          <a:stretch>
            <a:fillRect/>
          </a:stretch>
        </p:blipFill>
        <p:spPr>
          <a:xfrm>
            <a:off x="6990080" y="3469640"/>
            <a:ext cx="1613535" cy="401955"/>
          </a:xfrm>
          <a:prstGeom prst="rect">
            <a:avLst/>
          </a:prstGeom>
        </p:spPr>
      </p:pic>
      <p:sp>
        <p:nvSpPr>
          <p:cNvPr id="69" name="圆角矩形 68"/>
          <p:cNvSpPr/>
          <p:nvPr/>
        </p:nvSpPr>
        <p:spPr>
          <a:xfrm>
            <a:off x="5166995" y="3279775"/>
            <a:ext cx="1744980" cy="617855"/>
          </a:xfrm>
          <a:prstGeom prst="roundRect">
            <a:avLst>
              <a:gd name="adj" fmla="val 9409"/>
            </a:avLst>
          </a:prstGeom>
          <a:solidFill>
            <a:schemeClr val="bg1"/>
          </a:solidFill>
          <a:ln w="12700">
            <a:solidFill>
              <a:srgbClr val="2A795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70" name="textbox 58"/>
          <p:cNvSpPr/>
          <p:nvPr/>
        </p:nvSpPr>
        <p:spPr>
          <a:xfrm>
            <a:off x="5187315" y="3302000"/>
            <a:ext cx="1724660" cy="3098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9525" algn="ctr" eaLnBrk="0">
              <a:lnSpc>
                <a:spcPct val="99000"/>
              </a:lnSpc>
            </a:pPr>
            <a:r>
              <a:rPr lang="zh-CN" altLang="en-US" sz="9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视觉拓扑感知与跨模态对齐</a:t>
            </a:r>
          </a:p>
        </p:txBody>
      </p:sp>
      <p:pic>
        <p:nvPicPr>
          <p:cNvPr id="68" name="图片 67" descr="unnamed-4"/>
          <p:cNvPicPr>
            <a:picLocks noChangeAspect="1"/>
          </p:cNvPicPr>
          <p:nvPr/>
        </p:nvPicPr>
        <p:blipFill>
          <a:blip r:embed="rId19"/>
          <a:srcRect l="2164" t="20055" r="3636" b="31097"/>
          <a:stretch>
            <a:fillRect/>
          </a:stretch>
        </p:blipFill>
        <p:spPr>
          <a:xfrm>
            <a:off x="5241290" y="3441700"/>
            <a:ext cx="1593850" cy="450850"/>
          </a:xfrm>
          <a:prstGeom prst="rect">
            <a:avLst/>
          </a:prstGeom>
        </p:spPr>
      </p:pic>
      <p:pic>
        <p:nvPicPr>
          <p:cNvPr id="72" name="图片 71" descr="unnamed-5"/>
          <p:cNvPicPr>
            <a:picLocks noChangeAspect="1"/>
          </p:cNvPicPr>
          <p:nvPr/>
        </p:nvPicPr>
        <p:blipFill>
          <a:blip r:embed="rId20"/>
          <a:srcRect t="18893" b="41126"/>
          <a:stretch>
            <a:fillRect/>
          </a:stretch>
        </p:blipFill>
        <p:spPr>
          <a:xfrm>
            <a:off x="3692525" y="1320800"/>
            <a:ext cx="2008505" cy="373380"/>
          </a:xfrm>
          <a:prstGeom prst="rect">
            <a:avLst/>
          </a:prstGeom>
        </p:spPr>
      </p:pic>
      <p:pic>
        <p:nvPicPr>
          <p:cNvPr id="73" name="图片 72" descr="unnamed-6"/>
          <p:cNvPicPr>
            <a:picLocks noChangeAspect="1"/>
          </p:cNvPicPr>
          <p:nvPr/>
        </p:nvPicPr>
        <p:blipFill>
          <a:blip r:embed="rId21"/>
          <a:srcRect l="1805" t="16367" b="37014"/>
          <a:stretch>
            <a:fillRect/>
          </a:stretch>
        </p:blipFill>
        <p:spPr>
          <a:xfrm>
            <a:off x="6265545" y="1290955"/>
            <a:ext cx="1503045" cy="38989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7768590" y="1237615"/>
            <a:ext cx="8337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zh-CN" altLang="en-US" sz="800" b="0" i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（业务）流程</a:t>
            </a:r>
          </a:p>
          <a:p>
            <a:pPr marL="0" indent="0"/>
            <a:r>
              <a:rPr lang="zh-CN" altLang="en-US" sz="800" b="0" i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（数据）本体</a:t>
            </a:r>
          </a:p>
          <a:p>
            <a:pPr marL="0" indent="0"/>
            <a:r>
              <a:rPr lang="zh-CN" altLang="en-US" sz="800" b="0" i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（执行）事件</a:t>
            </a:r>
            <a:r>
              <a:rPr lang="en-US" altLang="zh-CN" sz="800" b="0" i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 </a:t>
            </a:r>
          </a:p>
        </p:txBody>
      </p:sp>
      <p:pic>
        <p:nvPicPr>
          <p:cNvPr id="76" name="picture 5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12215" y="4234929"/>
            <a:ext cx="279400" cy="241935"/>
          </a:xfrm>
          <a:prstGeom prst="rect">
            <a:avLst/>
          </a:prstGeom>
        </p:spPr>
      </p:pic>
      <p:pic>
        <p:nvPicPr>
          <p:cNvPr id="77" name="图片 76" descr="unnamed-8"/>
          <p:cNvPicPr>
            <a:picLocks noChangeAspect="1"/>
          </p:cNvPicPr>
          <p:nvPr/>
        </p:nvPicPr>
        <p:blipFill>
          <a:blip r:embed="rId23"/>
          <a:srcRect t="21672" b="37554"/>
          <a:stretch>
            <a:fillRect/>
          </a:stretch>
        </p:blipFill>
        <p:spPr>
          <a:xfrm>
            <a:off x="3488690" y="4218305"/>
            <a:ext cx="2422525" cy="450850"/>
          </a:xfrm>
          <a:prstGeom prst="rect">
            <a:avLst/>
          </a:prstGeom>
        </p:spPr>
      </p:pic>
      <p:pic>
        <p:nvPicPr>
          <p:cNvPr id="78" name="图片 77" descr="unnamed-9"/>
          <p:cNvPicPr>
            <a:picLocks noChangeAspect="1"/>
          </p:cNvPicPr>
          <p:nvPr/>
        </p:nvPicPr>
        <p:blipFill>
          <a:blip r:embed="rId24"/>
          <a:srcRect l="29708" t="10960" r="29282" b="13389"/>
          <a:stretch>
            <a:fillRect/>
          </a:stretch>
        </p:blipFill>
        <p:spPr>
          <a:xfrm>
            <a:off x="859155" y="3833495"/>
            <a:ext cx="687705" cy="692785"/>
          </a:xfrm>
          <a:prstGeom prst="rect">
            <a:avLst/>
          </a:prstGeom>
        </p:spPr>
      </p:pic>
      <p:sp>
        <p:nvSpPr>
          <p:cNvPr id="210" name="文本框 209"/>
          <p:cNvSpPr txBox="1"/>
          <p:nvPr/>
        </p:nvSpPr>
        <p:spPr>
          <a:xfrm>
            <a:off x="4433676" y="1787377"/>
            <a:ext cx="2827253" cy="22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建立 </a:t>
            </a:r>
            <a:r>
              <a:rPr lang="en-GB" altLang="zh-CN" sz="9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P-A-D-A (</a:t>
            </a:r>
            <a:r>
              <a:rPr lang="zh-CN" altLang="en-US" sz="9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感知</a:t>
            </a:r>
            <a:r>
              <a:rPr lang="en-US" altLang="zh-CN" sz="9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-</a:t>
            </a:r>
            <a:r>
              <a:rPr lang="zh-CN" altLang="en-US" sz="9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分析</a:t>
            </a:r>
            <a:r>
              <a:rPr lang="en-US" altLang="zh-CN" sz="9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-</a:t>
            </a:r>
            <a:r>
              <a:rPr lang="zh-CN" altLang="en-US" sz="9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决策</a:t>
            </a:r>
            <a:r>
              <a:rPr lang="en-US" altLang="zh-CN" sz="9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-</a:t>
            </a:r>
            <a:r>
              <a:rPr lang="zh-CN" altLang="en-US" sz="9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执行</a:t>
            </a:r>
            <a:r>
              <a:rPr lang="en-US" altLang="zh-CN" sz="9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)</a:t>
            </a:r>
            <a:r>
              <a:rPr lang="zh-CN" altLang="en-US" sz="9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闭环</a:t>
            </a:r>
          </a:p>
        </p:txBody>
      </p:sp>
      <p:sp>
        <p:nvSpPr>
          <p:cNvPr id="71" name="textbox 20"/>
          <p:cNvSpPr/>
          <p:nvPr/>
        </p:nvSpPr>
        <p:spPr>
          <a:xfrm>
            <a:off x="6375400" y="1183005"/>
            <a:ext cx="2146300" cy="1377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9525" eaLnBrk="0">
              <a:lnSpc>
                <a:spcPct val="98000"/>
              </a:lnSpc>
            </a:pPr>
            <a:r>
              <a:rPr lang="zh-CN" altLang="en-US" sz="900" spc="8" dirty="0">
                <a:solidFill>
                  <a:schemeClr val="tx1">
                    <a:alpha val="10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场景实战的快速生成 </a:t>
            </a:r>
            <a:r>
              <a:rPr lang="en-US" altLang="zh-CN" sz="900" spc="8" dirty="0">
                <a:solidFill>
                  <a:schemeClr val="tx1">
                    <a:alpha val="10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--FDE</a:t>
            </a:r>
            <a:r>
              <a:rPr sz="900" spc="8" dirty="0">
                <a:solidFill>
                  <a:schemeClr val="tx1">
                    <a:alpha val="10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      </a:t>
            </a:r>
            <a:r>
              <a:rPr lang="zh-CN" altLang="en-US" sz="900" spc="8" dirty="0">
                <a:solidFill>
                  <a:schemeClr val="tx1">
                    <a:alpha val="10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    </a:t>
            </a:r>
            <a:r>
              <a:rPr sz="900" spc="8" dirty="0">
                <a:solidFill>
                  <a:schemeClr val="tx1">
                    <a:alpha val="10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     </a:t>
            </a:r>
            <a:r>
              <a:rPr sz="900" dirty="0">
                <a:solidFill>
                  <a:schemeClr val="tx1">
                    <a:alpha val="10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       </a:t>
            </a:r>
            <a:r>
              <a:rPr lang="zh-CN" altLang="en-US" sz="900" dirty="0">
                <a:solidFill>
                  <a:schemeClr val="tx1">
                    <a:alpha val="10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 </a:t>
            </a:r>
            <a:endParaRPr lang="zh-CN" altLang="en-US" sz="900" dirty="0">
              <a:solidFill>
                <a:schemeClr val="tx1">
                  <a:alpha val="100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185035" y="4033520"/>
            <a:ext cx="1052830" cy="635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090" algn="ctr" eaLnBrk="0">
              <a:lnSpc>
                <a:spcPct val="95000"/>
              </a:lnSpc>
              <a:spcBef>
                <a:spcPts val="370"/>
              </a:spcBef>
            </a:pPr>
            <a:r>
              <a:rPr sz="1000" b="1" spc="-8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1.</a:t>
            </a:r>
            <a:r>
              <a:rPr lang="zh-CN" altLang="en-US" sz="1000" b="1" spc="-8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基础设施层</a:t>
            </a:r>
            <a:endParaRPr lang="en-US" altLang="zh-CN" sz="1000" b="1" spc="-8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85090" algn="ctr" eaLnBrk="0">
              <a:lnSpc>
                <a:spcPct val="95000"/>
              </a:lnSpc>
              <a:spcBef>
                <a:spcPts val="370"/>
              </a:spcBef>
            </a:pPr>
            <a:r>
              <a:rPr lang="zh-CN" altLang="en-US" sz="1000" b="1" spc="-8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异构共用</a:t>
            </a:r>
            <a:endParaRPr sz="1000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111125" algn="ctr" eaLnBrk="0">
              <a:lnSpc>
                <a:spcPct val="98000"/>
              </a:lnSpc>
              <a:spcBef>
                <a:spcPts val="420"/>
              </a:spcBef>
            </a:pPr>
            <a:r>
              <a:rPr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(</a:t>
            </a:r>
            <a:r>
              <a:rPr lang="zh-CN" altLang="en-US" sz="10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自主的</a:t>
            </a:r>
            <a:r>
              <a:rPr lang="en-US" altLang="zh-CN" sz="10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AI</a:t>
            </a:r>
            <a:r>
              <a:rPr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)</a:t>
            </a:r>
            <a:endParaRPr lang="zh-CN" altLang="en-US" sz="1000" spc="29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156460" y="3253105"/>
            <a:ext cx="1081405" cy="635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090" algn="ctr" eaLnBrk="0">
              <a:lnSpc>
                <a:spcPct val="95000"/>
              </a:lnSpc>
              <a:spcBef>
                <a:spcPts val="370"/>
              </a:spcBef>
            </a:pPr>
            <a:r>
              <a:rPr sz="1000" b="1" spc="-8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2.数据本体层</a:t>
            </a:r>
            <a:endParaRPr lang="en-US" sz="1000" b="1" spc="-8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85090" algn="ctr" eaLnBrk="0">
              <a:lnSpc>
                <a:spcPct val="95000"/>
              </a:lnSpc>
              <a:spcBef>
                <a:spcPts val="370"/>
              </a:spcBef>
            </a:pPr>
            <a:r>
              <a:rPr lang="zh-CN" altLang="en-US" sz="1000" b="1" spc="-8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知识共享</a:t>
            </a:r>
            <a:endParaRPr sz="1000" b="1" spc="-8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111125" algn="ctr" eaLnBrk="0">
              <a:lnSpc>
                <a:spcPct val="98000"/>
              </a:lnSpc>
              <a:spcBef>
                <a:spcPts val="420"/>
              </a:spcBef>
            </a:pPr>
            <a:r>
              <a:rPr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(</a:t>
            </a:r>
            <a:r>
              <a:rPr lang="zh-CN" altLang="en-US"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懂行的</a:t>
            </a:r>
            <a:r>
              <a:rPr lang="en-US" altLang="zh-CN"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AI</a:t>
            </a:r>
            <a:r>
              <a:rPr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)</a:t>
            </a:r>
            <a:endParaRPr lang="zh-CN" altLang="en-US" sz="1000" spc="29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2068830" y="2522855"/>
            <a:ext cx="1140460" cy="63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090" algn="ctr" eaLnBrk="0">
              <a:lnSpc>
                <a:spcPct val="95000"/>
              </a:lnSpc>
              <a:spcBef>
                <a:spcPts val="375"/>
              </a:spcBef>
            </a:pPr>
            <a:r>
              <a:rPr sz="1000" b="1" spc="-8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3.智能中枢层</a:t>
            </a:r>
            <a:endParaRPr lang="en-US" sz="1000" b="1" spc="-8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85090" algn="ctr" eaLnBrk="0">
              <a:lnSpc>
                <a:spcPct val="95000"/>
              </a:lnSpc>
              <a:spcBef>
                <a:spcPts val="375"/>
              </a:spcBef>
            </a:pPr>
            <a:r>
              <a:rPr lang="zh-CN" altLang="en-US" sz="1000" b="1" spc="-8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多模共治</a:t>
            </a:r>
            <a:endParaRPr sz="1000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111125" algn="ctr" eaLnBrk="0">
              <a:lnSpc>
                <a:spcPct val="99000"/>
              </a:lnSpc>
              <a:spcBef>
                <a:spcPts val="415"/>
              </a:spcBef>
            </a:pPr>
            <a:r>
              <a:rPr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(</a:t>
            </a:r>
            <a:r>
              <a:rPr lang="zh-CN" altLang="en-US"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可信的</a:t>
            </a:r>
            <a:r>
              <a:rPr lang="en-US" altLang="zh-CN"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AI</a:t>
            </a:r>
            <a:r>
              <a:rPr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)</a:t>
            </a:r>
            <a:endParaRPr lang="zh-CN" altLang="en-US" sz="1000" spc="29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2135188" y="1738630"/>
            <a:ext cx="1123950" cy="724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525" algn="ctr" eaLnBrk="0">
              <a:lnSpc>
                <a:spcPct val="95000"/>
              </a:lnSpc>
            </a:pPr>
            <a:endParaRPr lang="en-US" sz="1000" b="1" spc="-14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9525" algn="ctr" eaLnBrk="0">
              <a:lnSpc>
                <a:spcPct val="95000"/>
              </a:lnSpc>
            </a:pPr>
            <a:r>
              <a:rPr lang="en-US" altLang="zh-CN" sz="1000" b="1" spc="-14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4</a:t>
            </a:r>
            <a:r>
              <a:rPr sz="1000" b="1" spc="-14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. </a:t>
            </a:r>
            <a:r>
              <a:rPr lang="zh-CN" altLang="en-US" sz="1000" b="1" spc="-8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原子能力</a:t>
            </a:r>
            <a:r>
              <a:rPr sz="1000" b="1" spc="-8" dirty="0" err="1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层</a:t>
            </a:r>
            <a:endParaRPr lang="en-US" sz="1000" b="1" spc="-8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9525" algn="ctr" eaLnBrk="0">
              <a:lnSpc>
                <a:spcPct val="95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知行共融</a:t>
            </a:r>
            <a:endParaRPr sz="1000" spc="-8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41275" algn="ctr" eaLnBrk="0">
              <a:lnSpc>
                <a:spcPct val="98000"/>
              </a:lnSpc>
              <a:spcBef>
                <a:spcPts val="345"/>
              </a:spcBef>
            </a:pPr>
            <a:r>
              <a:rPr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(</a:t>
            </a:r>
            <a:r>
              <a:rPr lang="zh-CN" altLang="en-US" sz="10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好用的</a:t>
            </a:r>
            <a:r>
              <a:rPr lang="en-US" altLang="zh-CN" sz="10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AI</a:t>
            </a:r>
            <a:r>
              <a:rPr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)</a:t>
            </a:r>
            <a:endParaRPr lang="zh-CN" altLang="en-US" sz="1000" spc="29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156143" y="1144270"/>
            <a:ext cx="1082040" cy="578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525" algn="ctr" eaLnBrk="0">
              <a:lnSpc>
                <a:spcPct val="95000"/>
              </a:lnSpc>
            </a:pPr>
            <a:r>
              <a:rPr lang="en-US" altLang="zh-CN" sz="1000" b="1" spc="-14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5. </a:t>
            </a:r>
            <a:r>
              <a:rPr lang="zh-CN" altLang="en-US" sz="1000" b="1" spc="-8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智能应用层</a:t>
            </a:r>
            <a:endParaRPr lang="en-US" altLang="zh-CN" sz="1000" b="1" spc="-8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9525" algn="ctr" eaLnBrk="0">
              <a:lnSpc>
                <a:spcPct val="95000"/>
              </a:lnSpc>
            </a:pPr>
            <a:r>
              <a:rPr lang="zh-CN" altLang="en-US" sz="1000" b="1" spc="-8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场景共创</a:t>
            </a:r>
            <a:endParaRPr lang="zh-CN" altLang="en-US" sz="1000" b="1" spc="-8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41275" algn="ctr" eaLnBrk="0">
              <a:lnSpc>
                <a:spcPct val="98000"/>
              </a:lnSpc>
              <a:spcBef>
                <a:spcPts val="345"/>
              </a:spcBef>
            </a:pPr>
            <a:r>
              <a:rPr lang="en-US" altLang="zh-CN"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(</a:t>
            </a:r>
            <a:r>
              <a:rPr lang="zh-CN" altLang="en-US"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成事的</a:t>
            </a:r>
            <a:r>
              <a:rPr lang="en-US" altLang="zh-CN" sz="1000" spc="29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AI)</a:t>
            </a:r>
          </a:p>
        </p:txBody>
      </p:sp>
      <p:sp>
        <p:nvSpPr>
          <p:cNvPr id="160" name="textbox 84"/>
          <p:cNvSpPr/>
          <p:nvPr/>
        </p:nvSpPr>
        <p:spPr>
          <a:xfrm>
            <a:off x="674650" y="4358485"/>
            <a:ext cx="687908" cy="21528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90000"/>
              </a:lnSpc>
            </a:pPr>
            <a:endParaRPr sz="900" dirty="0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pPr marL="9525" algn="ctr" eaLnBrk="0">
              <a:lnSpc>
                <a:spcPct val="98000"/>
              </a:lnSpc>
            </a:pPr>
            <a:r>
              <a:rPr lang="zh-CN" altLang="en-US" sz="900" spc="14" dirty="0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  <a:cs typeface="黑体" panose="02010609060101010101" charset="-122"/>
              </a:rPr>
              <a:t>安全沙箱</a:t>
            </a:r>
            <a:endParaRPr sz="900" dirty="0">
              <a:latin typeface="方正兰亭黑简体" panose="02000000000000000000" charset="-122"/>
              <a:ea typeface="方正兰亭黑简体" panose="02000000000000000000" charset="-122"/>
              <a:cs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2103" y="2538351"/>
            <a:ext cx="976822" cy="22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algn="ctr" eaLnBrk="0">
              <a:lnSpc>
                <a:spcPct val="98000"/>
              </a:lnSpc>
            </a:pPr>
            <a:r>
              <a:rPr lang="zh-CN" altLang="en-US" sz="900" spc="14" dirty="0">
                <a:solidFill>
                  <a:srgbClr val="000000">
                    <a:alpha val="100000"/>
                  </a:srgbClr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全链审计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546860" y="325120"/>
            <a:ext cx="5943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灵犀第二大脑整体架构</a:t>
            </a:r>
            <a:r>
              <a:rPr lang="en-US" altLang="zh-CN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、</a:t>
            </a:r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实施方案与关键技术亮点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1546860" y="325120"/>
            <a:ext cx="5943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灵犀第二大脑整体架构</a:t>
            </a:r>
            <a:r>
              <a:rPr lang="en-US" altLang="zh-CN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、</a:t>
            </a:r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实施方案与关键技术亮点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6120" y="862965"/>
            <a:ext cx="7946390" cy="3787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algn="just" defTabSz="266700" eaLnBrk="1" fontAlgn="auto" latinLnBrk="0" hangingPunct="1">
              <a:lnSpc>
                <a:spcPct val="100000"/>
              </a:lnSpc>
              <a:buSzTx/>
            </a:pPr>
            <a:r>
              <a:rPr lang="en-US" altLang="zh-CN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、安全治理层：底线共守（放心的AI）</a:t>
            </a:r>
            <a:endParaRPr lang="zh-CN" altLang="en-US" sz="1000">
              <a:ln w="1016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作用：提供统一的安全、合规、审计与风险控制，确保智能在内网环境可控、可追、可回放。它解决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能用但不敢用、敢用但不放心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的问题。</a:t>
            </a:r>
            <a:endParaRPr lang="zh-CN" altLang="en-US" sz="9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核心能力：</a:t>
            </a:r>
            <a:endParaRPr lang="zh-CN" altLang="en-US" sz="9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动态脱敏：按人、按场景、按用途控制输出粒度。</a:t>
            </a:r>
            <a:endParaRPr lang="zh-CN" altLang="en-US" sz="9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just" defTabSz="266700" eaLnBrk="1" fontAlgn="auto" latinLnBrk="0" hangingPunct="1">
              <a:lnSpc>
                <a:spcPct val="100000"/>
              </a:lnSpc>
              <a:buSzTx/>
            </a:pPr>
            <a:r>
              <a:rPr lang="en-US" altLang="zh-CN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、智能应用层：场景共创（成事的AI）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作用：面向业务的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可见产品层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，以场景为单位交付成果：运维排障、监管研判、招投标分析、移动端助手等。它解决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技术很强但业务看不见、用不起来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的问题。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核心能力：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场景任务卡与流程卡：把能力封装成面向业务的入口（问答、研判、生成、处置）。</a:t>
            </a:r>
          </a:p>
          <a:p>
            <a:pPr marL="0" algn="just" defTabSz="266700" eaLnBrk="1" fontAlgn="auto" latinLnBrk="0" hangingPunct="1">
              <a:lnSpc>
                <a:spcPct val="100000"/>
              </a:lnSpc>
              <a:buSzTx/>
            </a:pPr>
            <a:r>
              <a:rPr lang="en-US" altLang="zh-CN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、原子能力层：知行共融（好用的AI）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作用：把底层技术变成可组合的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能力积木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，让不同业务场景可以快速搭建。它解决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每个场景都要从零开发、难以复用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的问题。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核心能力：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检索与引用：向量图谱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RAG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、证据重排、引用生成。</a:t>
            </a:r>
          </a:p>
          <a:p>
            <a:pPr marL="0" algn="just" defTabSz="266700" eaLnBrk="1" fontAlgn="auto" latinLnBrk="0" hangingPunct="1">
              <a:lnSpc>
                <a:spcPct val="100000"/>
              </a:lnSpc>
              <a:buSzTx/>
            </a:pPr>
            <a:r>
              <a:rPr lang="en-US" altLang="zh-CN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、智能中枢层：多模共治（可信的AI）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作用：负责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把智能组织起来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，并对智能做治理：模型选型、模型编排、工具治理、策略约束、质量评估、风险控制。它解决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模型很多但不可控、功能很强但不可证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的问题。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核心能力：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多模型协同与路由：对不同任务调用不同模型（对话、检索、重排、规划、校验、执行代理），实现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用团队打仗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 marL="0" algn="just" defTabSz="266700" eaLnBrk="1" fontAlgn="auto" latinLnBrk="0" hangingPunct="1">
              <a:lnSpc>
                <a:spcPct val="100000"/>
              </a:lnSpc>
              <a:buSzTx/>
            </a:pPr>
            <a:r>
              <a:rPr lang="en-US" altLang="zh-CN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、数据本体层：知识共享（懂行的AI）</a:t>
            </a:r>
            <a:endParaRPr lang="zh-CN" altLang="en-US" sz="1000">
              <a:ln w="1016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作用：把组织的数据、文档、日志、制度、流程等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散装资产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变成结构化、可检索、可追溯、可共享的知识体系，解决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资料多但用不上、用上但不可信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的问题。</a:t>
            </a:r>
            <a:endParaRPr lang="zh-CN" altLang="en-US" sz="9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核心能力：</a:t>
            </a:r>
            <a:endParaRPr lang="zh-CN" altLang="en-US" sz="9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多源接入与解析：支持文档、日志、表格、图片、扫描件等入库与解析。</a:t>
            </a:r>
            <a:endParaRPr lang="zh-CN" altLang="en-US" sz="9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en-US" altLang="zh-CN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、基础设施层：异构共用（自主的</a:t>
            </a:r>
            <a:r>
              <a:rPr lang="en-US" altLang="zh-CN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1000">
                <a:ln w="1016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作用：提供国产化、可控的算力与运行底座，让模型、检索、智能体能够在内网</a:t>
            </a:r>
            <a:r>
              <a:rPr lang="en-US" altLang="zh-CN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专网稳定运行。它解决“跑不动、跑不稳、跑不久”的问题。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核心能力：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国产异构算力统一纳管：将不同国产加速卡、不同驱动栈统一成算力池，做到可调度、可扩</a:t>
            </a:r>
          </a:p>
          <a:p>
            <a:pPr marL="0" indent="0" algn="just" defTabSz="266700" eaLnBrk="1" fontAlgn="auto" latinLnBrk="0" hangingPunct="1">
              <a:lnSpc>
                <a:spcPct val="100000"/>
              </a:lnSpc>
            </a:pPr>
            <a:endParaRPr lang="zh-CN" altLang="en-US" sz="9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组合 21"/>
          <p:cNvGrpSpPr/>
          <p:nvPr>
            <p:custDataLst>
              <p:tags r:id="rId1"/>
            </p:custDataLst>
          </p:nvPr>
        </p:nvGrpSpPr>
        <p:grpSpPr>
          <a:xfrm>
            <a:off x="4548479" y="710346"/>
            <a:ext cx="2077747" cy="4193600"/>
            <a:chOff x="5798" y="2110"/>
            <a:chExt cx="7406" cy="14960"/>
          </a:xfrm>
        </p:grpSpPr>
        <p:pic>
          <p:nvPicPr>
            <p:cNvPr id="23" name="图片 22" descr="border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5798" y="2110"/>
              <a:ext cx="7406" cy="14961"/>
            </a:xfrm>
            <a:prstGeom prst="rect">
              <a:avLst/>
            </a:prstGeom>
          </p:spPr>
        </p:pic>
        <p:pic>
          <p:nvPicPr>
            <p:cNvPr id="24" name="图片 23" descr="F:/素材图片2/首页.jpg首页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email"/>
            <a:srcRect l="1113" r="1116"/>
            <a:stretch>
              <a:fillRect/>
            </a:stretch>
          </p:blipFill>
          <p:spPr>
            <a:xfrm>
              <a:off x="6160" y="2403"/>
              <a:ext cx="6683" cy="143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83" h="14398">
                  <a:moveTo>
                    <a:pt x="2685" y="261"/>
                  </a:moveTo>
                  <a:cubicBezTo>
                    <a:pt x="2531" y="261"/>
                    <a:pt x="2407" y="386"/>
                    <a:pt x="2407" y="540"/>
                  </a:cubicBezTo>
                  <a:cubicBezTo>
                    <a:pt x="2407" y="694"/>
                    <a:pt x="2531" y="819"/>
                    <a:pt x="2685" y="819"/>
                  </a:cubicBezTo>
                  <a:lnTo>
                    <a:pt x="4015" y="819"/>
                  </a:lnTo>
                  <a:cubicBezTo>
                    <a:pt x="4168" y="819"/>
                    <a:pt x="4293" y="694"/>
                    <a:pt x="4293" y="540"/>
                  </a:cubicBezTo>
                  <a:cubicBezTo>
                    <a:pt x="4293" y="386"/>
                    <a:pt x="4168" y="261"/>
                    <a:pt x="4015" y="261"/>
                  </a:cubicBezTo>
                  <a:lnTo>
                    <a:pt x="2685" y="261"/>
                  </a:lnTo>
                  <a:close/>
                  <a:moveTo>
                    <a:pt x="859" y="0"/>
                  </a:moveTo>
                  <a:lnTo>
                    <a:pt x="5825" y="0"/>
                  </a:lnTo>
                  <a:cubicBezTo>
                    <a:pt x="6299" y="0"/>
                    <a:pt x="6683" y="386"/>
                    <a:pt x="6683" y="861"/>
                  </a:cubicBezTo>
                  <a:lnTo>
                    <a:pt x="6683" y="13537"/>
                  </a:lnTo>
                  <a:cubicBezTo>
                    <a:pt x="6683" y="14012"/>
                    <a:pt x="6299" y="14398"/>
                    <a:pt x="5825" y="14398"/>
                  </a:cubicBezTo>
                  <a:lnTo>
                    <a:pt x="859" y="14398"/>
                  </a:lnTo>
                  <a:cubicBezTo>
                    <a:pt x="384" y="14398"/>
                    <a:pt x="0" y="14012"/>
                    <a:pt x="0" y="13537"/>
                  </a:cubicBezTo>
                  <a:lnTo>
                    <a:pt x="0" y="861"/>
                  </a:lnTo>
                  <a:cubicBezTo>
                    <a:pt x="0" y="386"/>
                    <a:pt x="384" y="0"/>
                    <a:pt x="859" y="0"/>
                  </a:cubicBezTo>
                  <a:close/>
                </a:path>
              </a:pathLst>
            </a:custGeom>
          </p:spPr>
        </p:pic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2418687" y="710344"/>
            <a:ext cx="2077747" cy="4193600"/>
            <a:chOff x="5798" y="2110"/>
            <a:chExt cx="7406" cy="14960"/>
          </a:xfrm>
        </p:grpSpPr>
        <p:pic>
          <p:nvPicPr>
            <p:cNvPr id="17" name="图片 16" descr="border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5798" y="2110"/>
              <a:ext cx="7406" cy="14961"/>
            </a:xfrm>
            <a:prstGeom prst="rect">
              <a:avLst/>
            </a:prstGeom>
          </p:spPr>
        </p:pic>
        <p:pic>
          <p:nvPicPr>
            <p:cNvPr id="18" name="图片 17" descr="F:/素材图片2/首页.jpg首页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email"/>
            <a:srcRect l="5512" r="5512" b="1386"/>
            <a:stretch>
              <a:fillRect/>
            </a:stretch>
          </p:blipFill>
          <p:spPr>
            <a:xfrm>
              <a:off x="6160" y="2403"/>
              <a:ext cx="6683" cy="143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83" h="14398">
                  <a:moveTo>
                    <a:pt x="2685" y="261"/>
                  </a:moveTo>
                  <a:cubicBezTo>
                    <a:pt x="2531" y="261"/>
                    <a:pt x="2407" y="386"/>
                    <a:pt x="2407" y="540"/>
                  </a:cubicBezTo>
                  <a:cubicBezTo>
                    <a:pt x="2407" y="694"/>
                    <a:pt x="2531" y="819"/>
                    <a:pt x="2685" y="819"/>
                  </a:cubicBezTo>
                  <a:lnTo>
                    <a:pt x="4015" y="819"/>
                  </a:lnTo>
                  <a:cubicBezTo>
                    <a:pt x="4168" y="819"/>
                    <a:pt x="4293" y="694"/>
                    <a:pt x="4293" y="540"/>
                  </a:cubicBezTo>
                  <a:cubicBezTo>
                    <a:pt x="4293" y="386"/>
                    <a:pt x="4168" y="261"/>
                    <a:pt x="4015" y="261"/>
                  </a:cubicBezTo>
                  <a:lnTo>
                    <a:pt x="2685" y="261"/>
                  </a:lnTo>
                  <a:close/>
                  <a:moveTo>
                    <a:pt x="859" y="0"/>
                  </a:moveTo>
                  <a:lnTo>
                    <a:pt x="5825" y="0"/>
                  </a:lnTo>
                  <a:cubicBezTo>
                    <a:pt x="6299" y="0"/>
                    <a:pt x="6683" y="386"/>
                    <a:pt x="6683" y="861"/>
                  </a:cubicBezTo>
                  <a:lnTo>
                    <a:pt x="6683" y="13537"/>
                  </a:lnTo>
                  <a:cubicBezTo>
                    <a:pt x="6683" y="14012"/>
                    <a:pt x="6299" y="14398"/>
                    <a:pt x="5825" y="14398"/>
                  </a:cubicBezTo>
                  <a:lnTo>
                    <a:pt x="859" y="14398"/>
                  </a:lnTo>
                  <a:cubicBezTo>
                    <a:pt x="384" y="14398"/>
                    <a:pt x="0" y="14012"/>
                    <a:pt x="0" y="13537"/>
                  </a:cubicBezTo>
                  <a:lnTo>
                    <a:pt x="0" y="861"/>
                  </a:lnTo>
                  <a:cubicBezTo>
                    <a:pt x="0" y="386"/>
                    <a:pt x="384" y="0"/>
                    <a:pt x="859" y="0"/>
                  </a:cubicBezTo>
                  <a:close/>
                </a:path>
              </a:pathLst>
            </a:custGeom>
          </p:spPr>
        </p:pic>
      </p:grpSp>
      <p:sp>
        <p:nvSpPr>
          <p:cNvPr id="14" name="圆角矩形 13"/>
          <p:cNvSpPr/>
          <p:nvPr/>
        </p:nvSpPr>
        <p:spPr>
          <a:xfrm>
            <a:off x="789940" y="4303395"/>
            <a:ext cx="3604895" cy="477520"/>
          </a:xfrm>
          <a:prstGeom prst="roundRect">
            <a:avLst>
              <a:gd name="adj" fmla="val 8567"/>
            </a:avLst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</a:rPr>
              <a:t>最便捷的知识萃取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789305" y="1217930"/>
            <a:ext cx="3604895" cy="476885"/>
          </a:xfrm>
          <a:prstGeom prst="roundRect">
            <a:avLst>
              <a:gd name="adj" fmla="val 8567"/>
            </a:avLst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</a:rPr>
              <a:t>最精准的知识生成</a:t>
            </a:r>
          </a:p>
        </p:txBody>
      </p:sp>
      <p:pic>
        <p:nvPicPr>
          <p:cNvPr id="4" name="图片 3" descr="unnamed"/>
          <p:cNvPicPr>
            <a:picLocks noChangeAspect="1"/>
          </p:cNvPicPr>
          <p:nvPr/>
        </p:nvPicPr>
        <p:blipFill>
          <a:blip r:embed="rId13"/>
          <a:srcRect l="9537" r="3047"/>
          <a:stretch>
            <a:fillRect/>
          </a:stretch>
        </p:blipFill>
        <p:spPr>
          <a:xfrm>
            <a:off x="4650105" y="2075180"/>
            <a:ext cx="1875155" cy="133921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4674870" y="1977390"/>
            <a:ext cx="3554730" cy="1437005"/>
          </a:xfrm>
          <a:prstGeom prst="roundRect">
            <a:avLst>
              <a:gd name="adj" fmla="val 3667"/>
            </a:avLst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</a:rPr>
              <a:t>最懂行的知识降维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670425" y="1217930"/>
            <a:ext cx="3554730" cy="476885"/>
          </a:xfrm>
          <a:prstGeom prst="roundRect">
            <a:avLst>
              <a:gd name="adj" fmla="val 8567"/>
            </a:avLst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</a:rPr>
              <a:t>最安全的知识重组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670425" y="4304030"/>
            <a:ext cx="3554730" cy="476885"/>
          </a:xfrm>
          <a:prstGeom prst="roundRect">
            <a:avLst>
              <a:gd name="adj" fmla="val 8567"/>
            </a:avLst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</a:rPr>
              <a:t>最可靠的知识运用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3120" y="311785"/>
            <a:ext cx="7477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灵犀第二大脑</a:t>
            </a:r>
            <a:r>
              <a:rPr lang="en-US" altLang="zh-CN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(</a:t>
            </a:r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移动端</a:t>
            </a:r>
            <a:r>
              <a:rPr lang="en-US" altLang="zh-CN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)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789305" y="1977390"/>
            <a:ext cx="3554730" cy="1437005"/>
          </a:xfrm>
          <a:prstGeom prst="roundRect">
            <a:avLst>
              <a:gd name="adj" fmla="val 3667"/>
            </a:avLst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</a:rPr>
              <a:t>最安全的知识权限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2" grpId="0" bldLvl="0" animBg="1"/>
      <p:bldP spid="5" grpId="0" bldLvl="0" animBg="1"/>
      <p:bldP spid="6" grpId="0" bldLvl="0" animBg="1"/>
      <p:bldP spid="3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33120" y="311785"/>
            <a:ext cx="7477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灵犀第二大脑</a:t>
            </a:r>
            <a:r>
              <a:rPr lang="en-US" altLang="zh-CN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(</a:t>
            </a:r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移动端</a:t>
            </a:r>
            <a:r>
              <a:rPr lang="en-US" altLang="zh-CN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)</a:t>
            </a:r>
            <a:endParaRPr lang="zh-CN" altLang="en-US" sz="2000">
              <a:solidFill>
                <a:schemeClr val="bg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2475" y="710565"/>
            <a:ext cx="1794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帮我看</a:t>
            </a:r>
          </a:p>
        </p:txBody>
      </p:sp>
      <p:pic>
        <p:nvPicPr>
          <p:cNvPr id="9" name="帮我看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9130" y="1007745"/>
            <a:ext cx="1788795" cy="4046220"/>
          </a:xfrm>
          <a:prstGeom prst="rect">
            <a:avLst/>
          </a:prstGeom>
        </p:spPr>
      </p:pic>
      <p:pic>
        <p:nvPicPr>
          <p:cNvPr id="11" name="帮我听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714625" y="1007745"/>
            <a:ext cx="1786255" cy="4046220"/>
          </a:xfrm>
          <a:prstGeom prst="rect">
            <a:avLst/>
          </a:prstGeom>
        </p:spPr>
      </p:pic>
      <p:pic>
        <p:nvPicPr>
          <p:cNvPr id="13" name="帮我存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67580" y="1007745"/>
            <a:ext cx="1788795" cy="40462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791460" y="710565"/>
            <a:ext cx="1794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帮我听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30445" y="710565"/>
            <a:ext cx="1794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帮我存</a:t>
            </a:r>
          </a:p>
        </p:txBody>
      </p:sp>
      <p:pic>
        <p:nvPicPr>
          <p:cNvPr id="25" name="旧知新用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823075" y="1007745"/>
            <a:ext cx="1786255" cy="404558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869430" y="710565"/>
            <a:ext cx="1794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旧知新用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>
                <p:cTn id="4" fill="hold" display="1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" fill="hold">
                      <p:stCondLst>
                        <p:cond delay="0"/>
                      </p:stCondLst>
                      <p:childTnLst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33120" y="311785"/>
            <a:ext cx="7477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灵犀第二大脑（</a:t>
            </a:r>
            <a:r>
              <a:rPr lang="zh-CN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知识库建立</a:t>
            </a:r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825500"/>
            <a:ext cx="5890895" cy="3065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740" y="1771015"/>
            <a:ext cx="5890895" cy="3065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33120" y="311785"/>
            <a:ext cx="7477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灵犀第二大脑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560" y="883920"/>
            <a:ext cx="6728460" cy="402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00905" y="7241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4890770" y="923925"/>
            <a:ext cx="395097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——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第二大脑在海量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ICT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专业数据中通过萃取和重组，总结提炼过去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ICT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运行日志和维护文档。把“死数据”变成了“活知识”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；</a:t>
            </a:r>
            <a:endParaRPr lang="zh-CN" altLang="en-US" sz="1000">
              <a:solidFill>
                <a:schemeClr val="bg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——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第二大脑通过学习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ICT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专家经验，将老师傅的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“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私经验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”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固化为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ICT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排障系统的“泛智慧”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；</a:t>
            </a:r>
            <a:endParaRPr lang="zh-CN" altLang="en-US" sz="1000">
              <a:solidFill>
                <a:schemeClr val="bg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——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第二大脑在运行中</a:t>
            </a:r>
            <a:r>
              <a:rPr lang="en-US" altLang="zh-CN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，</a:t>
            </a:r>
            <a:r>
              <a:rPr lang="zh-CN" altLang="en-US" sz="1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通过自主学习，具备自我进化的能力，越用越聪明。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81760" y="330835"/>
            <a:ext cx="6380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实践案例</a:t>
            </a:r>
            <a:r>
              <a:rPr lang="en-US" altLang="zh-CN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：</a:t>
            </a:r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灵犀第二大脑在</a:t>
            </a:r>
            <a:r>
              <a:rPr lang="en-US" altLang="zh-CN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ICT</a:t>
            </a:r>
            <a:r>
              <a:rPr lang="zh-CN" altLang="en-US" sz="2000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运维中的应用实例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2153285"/>
            <a:ext cx="3764915" cy="2267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5" y="923925"/>
            <a:ext cx="4022725" cy="1985645"/>
          </a:xfrm>
          <a:prstGeom prst="rect">
            <a:avLst/>
          </a:prstGeom>
        </p:spPr>
      </p:pic>
      <p:pic>
        <p:nvPicPr>
          <p:cNvPr id="2" name="图片 1" descr="/Users/mac-zp/Library/Containers/com.kingsoft.wpsoffice.mac/Data/tmp/picturecompress_20251228161201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75" y="2956560"/>
            <a:ext cx="4069715" cy="1764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70&quot;:[3312882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79684_1*i*1"/>
  <p:tag name="KSO_WM_TEMPLATE_CATEGORY" val="custom"/>
  <p:tag name="KSO_WM_TEMPLATE_INDEX" val="40479684"/>
  <p:tag name="KSO_WM_UNIT_LAYERLEVEL" val="1"/>
  <p:tag name="KSO_WM_TAG_VERSION" val="3.0"/>
  <p:tag name="KSO_WM_BEAUTIFY_FLAG" val="#wm#"/>
  <p:tag name="KSO_WM_UNIT_PIC_EFFEC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538*117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84_1*d*1"/>
  <p:tag name="KSO_WM_TEMPLATE_CATEGORY" val="custom"/>
  <p:tag name="KSO_WM_TEMPLATE_INDEX" val="40479684"/>
  <p:tag name="KSO_WM_UNIT_LAYERLEVEL" val="1"/>
  <p:tag name="KSO_WM_TAG_VERSION" val="3.0"/>
  <p:tag name="KSO_WM_BEAUTIFY_FLAG" val="#wm#"/>
  <p:tag name="KSO_WM_UNIT_PIC_EFFEC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79684_1*i*1"/>
  <p:tag name="KSO_WM_TEMPLATE_CATEGORY" val="custom"/>
  <p:tag name="KSO_WM_TEMPLATE_INDEX" val="40479684"/>
  <p:tag name="KSO_WM_UNIT_LAYERLEVEL" val="1"/>
  <p:tag name="KSO_WM_TAG_VERSION" val="3.0"/>
  <p:tag name="KSO_WM_BEAUTIFY_FLAG" val="#wm#"/>
  <p:tag name="KSO_WM_UNIT_PIC_EFFEC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538*117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84_1*d*1"/>
  <p:tag name="KSO_WM_TEMPLATE_CATEGORY" val="custom"/>
  <p:tag name="KSO_WM_TEMPLATE_INDEX" val="40479684"/>
  <p:tag name="KSO_WM_UNIT_LAYERLEVEL" val="1"/>
  <p:tag name="KSO_WM_TAG_VERSION" val="3.0"/>
  <p:tag name="KSO_WM_BEAUTIFY_FLAG" val="#wm#"/>
  <p:tag name="KSO_WM_UNIT_PIC_EFFEC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680,&quot;width&quot;:21672}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1304</Words>
  <Application>Microsoft Office PowerPoint</Application>
  <PresentationFormat>全屏显示(16:9)</PresentationFormat>
  <Paragraphs>161</Paragraphs>
  <Slides>11</Slides>
  <Notes>11</Notes>
  <HiddenSlides>0</HiddenSlides>
  <MMClips>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等线</vt:lpstr>
      <vt:lpstr>方正兰亭黑简体</vt:lpstr>
      <vt:lpstr>汉仪雅酷黑 85W</vt:lpstr>
      <vt:lpstr>黑体</vt:lpstr>
      <vt:lpstr>华文仿宋</vt:lpstr>
      <vt:lpstr>宋体</vt:lpstr>
      <vt:lpstr>微软雅黑</vt:lpstr>
      <vt:lpstr>Arial</vt:lpstr>
      <vt:lpstr>Calibri</vt:lpstr>
      <vt:lpstr>Impact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lihongjiang (CHN-集团代表处)</cp:lastModifiedBy>
  <cp:revision>45</cp:revision>
  <dcterms:created xsi:type="dcterms:W3CDTF">2025-12-28T09:39:00Z</dcterms:created>
  <dcterms:modified xsi:type="dcterms:W3CDTF">2026-02-03T08:21:11Z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FAF98BDE60204A89A12C6F8E49E57C0A_13</vt:lpwstr>
  </property>
</Properties>
</file>